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86" r:id="rId7"/>
    <p:sldId id="275" r:id="rId8"/>
    <p:sldId id="261" r:id="rId9"/>
    <p:sldId id="262" r:id="rId10"/>
    <p:sldId id="263" r:id="rId11"/>
    <p:sldId id="264" r:id="rId12"/>
    <p:sldId id="265" r:id="rId13"/>
    <p:sldId id="266" r:id="rId14"/>
    <p:sldId id="267" r:id="rId15"/>
    <p:sldId id="268" r:id="rId16"/>
    <p:sldId id="269" r:id="rId17"/>
    <p:sldId id="276" r:id="rId18"/>
    <p:sldId id="271" r:id="rId19"/>
    <p:sldId id="277" r:id="rId20"/>
    <p:sldId id="278" r:id="rId21"/>
    <p:sldId id="279" r:id="rId22"/>
    <p:sldId id="280" r:id="rId23"/>
    <p:sldId id="281" r:id="rId24"/>
    <p:sldId id="272" r:id="rId25"/>
    <p:sldId id="282" r:id="rId26"/>
    <p:sldId id="283" r:id="rId27"/>
    <p:sldId id="284" r:id="rId28"/>
    <p:sldId id="285" r:id="rId29"/>
    <p:sldId id="270" r:id="rId30"/>
    <p:sldId id="273" r:id="rId31"/>
    <p:sldId id="27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018"/>
  </p:normalViewPr>
  <p:slideViewPr>
    <p:cSldViewPr snapToGrid="0" snapToObjects="1">
      <p:cViewPr varScale="1">
        <p:scale>
          <a:sx n="117" d="100"/>
          <a:sy n="117" d="100"/>
        </p:scale>
        <p:origin x="3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T8G51WyISu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2h3VoTTcjR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B9E0A-5D84-A64E-B58E-0E4162BFAB9B}"/>
              </a:ext>
            </a:extLst>
          </p:cNvPr>
          <p:cNvSpPr>
            <a:spLocks noGrp="1"/>
          </p:cNvSpPr>
          <p:nvPr>
            <p:ph type="ctrTitle"/>
          </p:nvPr>
        </p:nvSpPr>
        <p:spPr/>
        <p:txBody>
          <a:bodyPr/>
          <a:lstStyle/>
          <a:p>
            <a:r>
              <a:rPr lang="fr-FR" dirty="0"/>
              <a:t>VOL MONTAGNE</a:t>
            </a:r>
          </a:p>
        </p:txBody>
      </p:sp>
      <p:sp>
        <p:nvSpPr>
          <p:cNvPr id="3" name="Sous-titre 2">
            <a:extLst>
              <a:ext uri="{FF2B5EF4-FFF2-40B4-BE49-F238E27FC236}">
                <a16:creationId xmlns:a16="http://schemas.microsoft.com/office/drawing/2014/main" id="{6CE0AD68-5752-9F4A-8804-C9F350554EE5}"/>
              </a:ext>
            </a:extLst>
          </p:cNvPr>
          <p:cNvSpPr>
            <a:spLocks noGrp="1"/>
          </p:cNvSpPr>
          <p:nvPr>
            <p:ph type="subTitle" idx="1"/>
          </p:nvPr>
        </p:nvSpPr>
        <p:spPr>
          <a:xfrm>
            <a:off x="2679906" y="3956279"/>
            <a:ext cx="6831673" cy="1747835"/>
          </a:xfrm>
        </p:spPr>
        <p:txBody>
          <a:bodyPr>
            <a:normAutofit fontScale="70000" lnSpcReduction="20000"/>
          </a:bodyPr>
          <a:lstStyle/>
          <a:p>
            <a:r>
              <a:rPr lang="fr-FR" dirty="0"/>
              <a:t>Réunion Easy2Fly du 21 Avril 2020</a:t>
            </a:r>
          </a:p>
          <a:p>
            <a:r>
              <a:rPr lang="fr-FR" dirty="0"/>
              <a:t>Contributeurs de AA ULM:</a:t>
            </a:r>
          </a:p>
          <a:p>
            <a:r>
              <a:rPr lang="fr-FR" dirty="0"/>
              <a:t>Danièle </a:t>
            </a:r>
            <a:r>
              <a:rPr lang="fr-FR" dirty="0" err="1"/>
              <a:t>Bourely</a:t>
            </a:r>
            <a:endParaRPr lang="fr-FR" dirty="0"/>
          </a:p>
          <a:p>
            <a:r>
              <a:rPr lang="fr-FR" dirty="0"/>
              <a:t>Alain </a:t>
            </a:r>
            <a:r>
              <a:rPr lang="fr-FR" dirty="0" err="1"/>
              <a:t>Ropion</a:t>
            </a:r>
            <a:endParaRPr lang="fr-FR" dirty="0"/>
          </a:p>
          <a:p>
            <a:r>
              <a:rPr lang="fr-FR" dirty="0"/>
              <a:t>Dominique </a:t>
            </a:r>
            <a:r>
              <a:rPr lang="fr-FR" dirty="0" err="1"/>
              <a:t>Hok</a:t>
            </a:r>
            <a:endParaRPr lang="fr-FR" dirty="0"/>
          </a:p>
          <a:p>
            <a:endParaRPr lang="fr-FR" dirty="0"/>
          </a:p>
          <a:p>
            <a:r>
              <a:rPr lang="fr-FR" dirty="0"/>
              <a:t>Vidéos de Patrick </a:t>
            </a:r>
            <a:r>
              <a:rPr lang="fr-FR" dirty="0" err="1"/>
              <a:t>Peyruchat</a:t>
            </a:r>
            <a:r>
              <a:rPr lang="fr-FR" dirty="0"/>
              <a:t> et Pierre </a:t>
            </a:r>
            <a:r>
              <a:rPr lang="fr-FR" dirty="0" err="1"/>
              <a:t>Aimon</a:t>
            </a:r>
            <a:endParaRPr lang="fr-FR" dirty="0"/>
          </a:p>
        </p:txBody>
      </p:sp>
      <p:pic>
        <p:nvPicPr>
          <p:cNvPr id="5" name="Image 4">
            <a:extLst>
              <a:ext uri="{FF2B5EF4-FFF2-40B4-BE49-F238E27FC236}">
                <a16:creationId xmlns:a16="http://schemas.microsoft.com/office/drawing/2014/main" id="{A63B9120-A8C2-224C-9900-ADE1CF6C4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6766" y="4695850"/>
            <a:ext cx="2446279" cy="1077863"/>
          </a:xfrm>
          <a:prstGeom prst="rect">
            <a:avLst/>
          </a:prstGeom>
        </p:spPr>
      </p:pic>
    </p:spTree>
    <p:extLst>
      <p:ext uri="{BB962C8B-B14F-4D97-AF65-F5344CB8AC3E}">
        <p14:creationId xmlns:p14="http://schemas.microsoft.com/office/powerpoint/2010/main" val="191851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2CCDA-4AA7-954D-A2ED-6B2A12CF10A2}"/>
              </a:ext>
            </a:extLst>
          </p:cNvPr>
          <p:cNvSpPr>
            <a:spLocks noGrp="1"/>
          </p:cNvSpPr>
          <p:nvPr>
            <p:ph type="title"/>
          </p:nvPr>
        </p:nvSpPr>
        <p:spPr/>
        <p:txBody>
          <a:bodyPr/>
          <a:lstStyle/>
          <a:p>
            <a:r>
              <a:rPr lang="fr-FR" dirty="0"/>
              <a:t>Quelle Météo ?</a:t>
            </a:r>
          </a:p>
        </p:txBody>
      </p:sp>
      <p:sp>
        <p:nvSpPr>
          <p:cNvPr id="3" name="Espace réservé du contenu 2">
            <a:extLst>
              <a:ext uri="{FF2B5EF4-FFF2-40B4-BE49-F238E27FC236}">
                <a16:creationId xmlns:a16="http://schemas.microsoft.com/office/drawing/2014/main" id="{7CB7FF15-6DF9-4A41-9E83-A5952CAC0C5B}"/>
              </a:ext>
            </a:extLst>
          </p:cNvPr>
          <p:cNvSpPr>
            <a:spLocks noGrp="1"/>
          </p:cNvSpPr>
          <p:nvPr>
            <p:ph idx="1"/>
          </p:nvPr>
        </p:nvSpPr>
        <p:spPr/>
        <p:txBody>
          <a:bodyPr/>
          <a:lstStyle/>
          <a:p>
            <a:r>
              <a:rPr lang="fr-FR" dirty="0"/>
              <a:t>La meilleure possible, on vole pour le plaisir, l’environnement est exigeant, inutile de rajouter des contraintes météo (reliefs accrochés par les nuages, vents forts, turbulences thermiques etc.).</a:t>
            </a:r>
          </a:p>
          <a:p>
            <a:r>
              <a:rPr lang="fr-FR" dirty="0"/>
              <a:t>Noter les températures aux altitudes choisies ainsi que la température du point de rosée afin d’anticiper les zones avec risque de givrage. </a:t>
            </a:r>
          </a:p>
          <a:p>
            <a:r>
              <a:rPr lang="fr-FR" dirty="0"/>
              <a:t>Nous connaissons régulièrement :  Ascendances sous le vent, turbulences relief, cisaillement, rotors, systèmes ondulatoires, tout cela doit être présent à l’esprit dans la gestion du vol. Les rabattants peuvent être très puissants, très au-dessus des possibilités de réaction de nos moteurs, donc toujours avoir une trajectoire d’échappée possible.</a:t>
            </a:r>
          </a:p>
          <a:p>
            <a:endParaRPr lang="fr-FR" dirty="0"/>
          </a:p>
        </p:txBody>
      </p:sp>
    </p:spTree>
    <p:extLst>
      <p:ext uri="{BB962C8B-B14F-4D97-AF65-F5344CB8AC3E}">
        <p14:creationId xmlns:p14="http://schemas.microsoft.com/office/powerpoint/2010/main" val="403248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2E437-37D4-FD4E-9BA8-03ECA70C2D4B}"/>
              </a:ext>
            </a:extLst>
          </p:cNvPr>
          <p:cNvSpPr>
            <a:spLocks noGrp="1"/>
          </p:cNvSpPr>
          <p:nvPr>
            <p:ph type="title"/>
          </p:nvPr>
        </p:nvSpPr>
        <p:spPr/>
        <p:txBody>
          <a:bodyPr/>
          <a:lstStyle/>
          <a:p>
            <a:r>
              <a:rPr lang="fr-FR" dirty="0"/>
              <a:t>Préparation du vol</a:t>
            </a:r>
          </a:p>
        </p:txBody>
      </p:sp>
      <p:sp>
        <p:nvSpPr>
          <p:cNvPr id="3" name="Espace réservé du contenu 2">
            <a:extLst>
              <a:ext uri="{FF2B5EF4-FFF2-40B4-BE49-F238E27FC236}">
                <a16:creationId xmlns:a16="http://schemas.microsoft.com/office/drawing/2014/main" id="{24C0153F-8F55-354A-B6B6-74963DF99D32}"/>
              </a:ext>
            </a:extLst>
          </p:cNvPr>
          <p:cNvSpPr>
            <a:spLocks noGrp="1"/>
          </p:cNvSpPr>
          <p:nvPr>
            <p:ph idx="1"/>
          </p:nvPr>
        </p:nvSpPr>
        <p:spPr>
          <a:xfrm>
            <a:off x="1371600" y="1774371"/>
            <a:ext cx="9601200" cy="4093029"/>
          </a:xfrm>
        </p:spPr>
        <p:txBody>
          <a:bodyPr>
            <a:normAutofit fontScale="85000" lnSpcReduction="20000"/>
          </a:bodyPr>
          <a:lstStyle/>
          <a:p>
            <a:r>
              <a:rPr lang="fr-FR" dirty="0"/>
              <a:t>Pointer les surfaces d’envol de parapentes.</a:t>
            </a:r>
            <a:br>
              <a:rPr lang="fr-FR" dirty="0"/>
            </a:br>
            <a:endParaRPr lang="fr-FR" dirty="0"/>
          </a:p>
          <a:p>
            <a:r>
              <a:rPr lang="fr-FR" dirty="0"/>
              <a:t>Contourner les limites des Parcs Nationaux (le survol autorisé à 1000 m sol exige souvent de passer au-delà du niveau 100 : règlementation en cours d’évolution  ). Tenir compte des zones et saison de nidification des rapaces.</a:t>
            </a:r>
            <a:br>
              <a:rPr lang="fr-FR" dirty="0"/>
            </a:br>
            <a:endParaRPr lang="fr-FR" dirty="0"/>
          </a:p>
          <a:p>
            <a:r>
              <a:rPr lang="fr-FR" dirty="0"/>
              <a:t>Si l’on envisage un posé sur une autre </a:t>
            </a:r>
            <a:r>
              <a:rPr lang="fr-FR" dirty="0" err="1"/>
              <a:t>altisurface</a:t>
            </a:r>
            <a:r>
              <a:rPr lang="fr-FR" dirty="0"/>
              <a:t>, il est toujours utile et poli de téléphoner au gestionnaire pour avoir les dernières infos sur l’état de la piste (les sangliers font parfois des dégâts difficiles à repérer lors de la reconnaissance basse). Certaines d’entre elles sont équipées de webcam qui donnent une bonne idée de la situation, d’autres disposent d’un ‘’</a:t>
            </a:r>
            <a:r>
              <a:rPr lang="fr-FR" dirty="0" err="1"/>
              <a:t>Piou</a:t>
            </a:r>
            <a:r>
              <a:rPr lang="fr-FR" dirty="0"/>
              <a:t> </a:t>
            </a:r>
            <a:r>
              <a:rPr lang="fr-FR" dirty="0" err="1"/>
              <a:t>Piou</a:t>
            </a:r>
            <a:r>
              <a:rPr lang="fr-FR" dirty="0"/>
              <a:t>’’ qui donne la force et la direction du vent sur appel tél. même en vol.</a:t>
            </a:r>
          </a:p>
          <a:p>
            <a:r>
              <a:rPr lang="fr-FR" dirty="0"/>
              <a:t>Pour aller découvrir une nouvelle </a:t>
            </a:r>
            <a:r>
              <a:rPr lang="fr-FR" dirty="0" err="1"/>
              <a:t>altisurface</a:t>
            </a:r>
            <a:r>
              <a:rPr lang="fr-FR" dirty="0"/>
              <a:t>, l’idéal est d’aller avec un instructeur ou au moins un pilote qui connaît la piste. </a:t>
            </a:r>
            <a:br>
              <a:rPr lang="fr-FR" dirty="0"/>
            </a:br>
            <a:endParaRPr lang="fr-FR" dirty="0"/>
          </a:p>
          <a:p>
            <a:r>
              <a:rPr lang="fr-FR" dirty="0"/>
              <a:t>CLASSES d 'espaces :</a:t>
            </a:r>
          </a:p>
          <a:p>
            <a:pPr lvl="1"/>
            <a:r>
              <a:rPr lang="fr-FR" dirty="0"/>
              <a:t>On vole généralement en classe D et parfois E, conditions VMC sup à 8 km au-dessus du FL 100 (au lieu de 5)</a:t>
            </a:r>
          </a:p>
          <a:p>
            <a:endParaRPr lang="fr-FR" dirty="0"/>
          </a:p>
          <a:p>
            <a:endParaRPr lang="fr-FR" dirty="0"/>
          </a:p>
        </p:txBody>
      </p:sp>
    </p:spTree>
    <p:extLst>
      <p:ext uri="{BB962C8B-B14F-4D97-AF65-F5344CB8AC3E}">
        <p14:creationId xmlns:p14="http://schemas.microsoft.com/office/powerpoint/2010/main" val="32404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4D8C2-0417-8940-B6B5-411269245765}"/>
              </a:ext>
            </a:extLst>
          </p:cNvPr>
          <p:cNvSpPr>
            <a:spLocks noGrp="1"/>
          </p:cNvSpPr>
          <p:nvPr>
            <p:ph type="title"/>
          </p:nvPr>
        </p:nvSpPr>
        <p:spPr/>
        <p:txBody>
          <a:bodyPr/>
          <a:lstStyle/>
          <a:p>
            <a:r>
              <a:rPr lang="fr-FR" dirty="0"/>
              <a:t>L’ équipement des passagers</a:t>
            </a:r>
          </a:p>
        </p:txBody>
      </p:sp>
      <p:sp>
        <p:nvSpPr>
          <p:cNvPr id="3" name="Espace réservé du contenu 2">
            <a:extLst>
              <a:ext uri="{FF2B5EF4-FFF2-40B4-BE49-F238E27FC236}">
                <a16:creationId xmlns:a16="http://schemas.microsoft.com/office/drawing/2014/main" id="{95460C4B-7A1C-2A41-98FD-3BCD8476FE4D}"/>
              </a:ext>
            </a:extLst>
          </p:cNvPr>
          <p:cNvSpPr>
            <a:spLocks noGrp="1"/>
          </p:cNvSpPr>
          <p:nvPr>
            <p:ph idx="1"/>
          </p:nvPr>
        </p:nvSpPr>
        <p:spPr>
          <a:xfrm>
            <a:off x="1371600" y="1857375"/>
            <a:ext cx="9601200" cy="4543425"/>
          </a:xfrm>
        </p:spPr>
        <p:txBody>
          <a:bodyPr>
            <a:normAutofit/>
          </a:bodyPr>
          <a:lstStyle/>
          <a:p>
            <a:r>
              <a:rPr lang="fr-FR" dirty="0"/>
              <a:t>On a tous un téléphone, mais pas toujours opérationnel en montagne (zones blanches : cela dépend des opérateurs).</a:t>
            </a:r>
            <a:br>
              <a:rPr lang="fr-FR" dirty="0"/>
            </a:br>
            <a:endParaRPr lang="fr-FR" dirty="0"/>
          </a:p>
          <a:p>
            <a:r>
              <a:rPr lang="fr-FR" dirty="0"/>
              <a:t>Même en été, garder à l’esprit qu’une « vache » est possible dans un endroit difficile d’accès, donc vêtements chauds, couverture de survie, une lampe frontale, de l’eau et chaussures de marche (certaines ont essayé les escarpins, « ça n’est pas top pour redescendre dans la vallée ! »- Danièle B. )</a:t>
            </a:r>
            <a:br>
              <a:rPr lang="fr-FR" dirty="0"/>
            </a:br>
            <a:endParaRPr lang="fr-FR" dirty="0"/>
          </a:p>
          <a:p>
            <a:r>
              <a:rPr lang="fr-FR" dirty="0"/>
              <a:t>J’ajoute une balise PLB même si je ne souhaite pas m’en servir !</a:t>
            </a:r>
          </a:p>
          <a:p>
            <a:r>
              <a:rPr lang="fr-FR" dirty="0"/>
              <a:t>Une bombe anti crevaison permet de transformer une galère en perspective, en simple incident. </a:t>
            </a:r>
          </a:p>
          <a:p>
            <a:r>
              <a:rPr lang="fr-FR" b="1" i="1" dirty="0"/>
              <a:t>MATERIEL RECOMMANDE OU OBLIGATOIRE </a:t>
            </a:r>
            <a:r>
              <a:rPr lang="fr-FR" i="1" dirty="0"/>
              <a:t>: </a:t>
            </a:r>
            <a:r>
              <a:rPr lang="fr-FR" dirty="0"/>
              <a:t>pharmacie, outils, vivres, allumettes, sifflet, bougies</a:t>
            </a:r>
          </a:p>
          <a:p>
            <a:endParaRPr lang="fr-FR" dirty="0"/>
          </a:p>
        </p:txBody>
      </p:sp>
    </p:spTree>
    <p:extLst>
      <p:ext uri="{BB962C8B-B14F-4D97-AF65-F5344CB8AC3E}">
        <p14:creationId xmlns:p14="http://schemas.microsoft.com/office/powerpoint/2010/main" val="203450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0CD813-4A11-4448-A415-E611A7B5D1D1}"/>
              </a:ext>
            </a:extLst>
          </p:cNvPr>
          <p:cNvSpPr>
            <a:spLocks noGrp="1"/>
          </p:cNvSpPr>
          <p:nvPr>
            <p:ph type="title"/>
          </p:nvPr>
        </p:nvSpPr>
        <p:spPr/>
        <p:txBody>
          <a:bodyPr/>
          <a:lstStyle/>
          <a:p>
            <a:r>
              <a:rPr lang="fr-FR" dirty="0"/>
              <a:t>La radio</a:t>
            </a:r>
          </a:p>
        </p:txBody>
      </p:sp>
      <p:sp>
        <p:nvSpPr>
          <p:cNvPr id="3" name="Espace réservé du contenu 2">
            <a:extLst>
              <a:ext uri="{FF2B5EF4-FFF2-40B4-BE49-F238E27FC236}">
                <a16:creationId xmlns:a16="http://schemas.microsoft.com/office/drawing/2014/main" id="{625402E1-F8E4-1048-A600-97A9FD9D2103}"/>
              </a:ext>
            </a:extLst>
          </p:cNvPr>
          <p:cNvSpPr>
            <a:spLocks noGrp="1"/>
          </p:cNvSpPr>
          <p:nvPr>
            <p:ph idx="1"/>
          </p:nvPr>
        </p:nvSpPr>
        <p:spPr>
          <a:xfrm>
            <a:off x="1371600" y="1741714"/>
            <a:ext cx="9601200" cy="4125686"/>
          </a:xfrm>
        </p:spPr>
        <p:txBody>
          <a:bodyPr>
            <a:normAutofit fontScale="92500" lnSpcReduction="20000"/>
          </a:bodyPr>
          <a:lstStyle/>
          <a:p>
            <a:r>
              <a:rPr lang="fr-FR" b="1" dirty="0"/>
              <a:t> </a:t>
            </a:r>
            <a:r>
              <a:rPr lang="fr-FR" dirty="0"/>
              <a:t>Contacter le SIV et annoncer ses intentions. Le passage dans le relief provoque souvent des pertes de contact qu’il faut anticiper pour éviter de faire lancer des recherches inutiles.</a:t>
            </a:r>
            <a:br>
              <a:rPr lang="fr-FR" dirty="0"/>
            </a:br>
            <a:endParaRPr lang="fr-FR" dirty="0"/>
          </a:p>
          <a:p>
            <a:r>
              <a:rPr lang="fr-FR" dirty="0"/>
              <a:t>En auto information sur 130.00 , annoncer : ‘’ La Montagne de F-J… , passage du col C…, à …X pieds  ‘’</a:t>
            </a:r>
            <a:br>
              <a:rPr lang="fr-FR" dirty="0"/>
            </a:br>
            <a:endParaRPr lang="fr-FR" dirty="0"/>
          </a:p>
          <a:p>
            <a:r>
              <a:rPr lang="fr-FR" dirty="0"/>
              <a:t>Il est très utile d’avoir l’écoute simultanée de deux fréquences :</a:t>
            </a:r>
          </a:p>
          <a:p>
            <a:pPr lvl="1"/>
            <a:r>
              <a:rPr lang="fr-FR" dirty="0"/>
              <a:t> ‘’Montagne : 130.00’’ pour avoir des informations sur les vols d’autres appareils privés dans le secteur.</a:t>
            </a:r>
          </a:p>
          <a:p>
            <a:pPr lvl="1"/>
            <a:r>
              <a:rPr lang="fr-FR" dirty="0"/>
              <a:t> Le SIV pour avoir connaissance des mouvements des hélico ( privés, PGHM, protection civile ) ou des canadairs lors des luttes contre les incendies </a:t>
            </a:r>
            <a:br>
              <a:rPr lang="fr-FR" dirty="0"/>
            </a:br>
            <a:endParaRPr lang="fr-FR" dirty="0"/>
          </a:p>
          <a:p>
            <a:r>
              <a:rPr lang="fr-FR" dirty="0"/>
              <a:t>Il faudra quitter le SIV et passer sur 130.00 pour la procédure d’approche sur </a:t>
            </a:r>
            <a:r>
              <a:rPr lang="fr-FR" dirty="0" err="1"/>
              <a:t>altisurface</a:t>
            </a:r>
            <a:r>
              <a:rPr lang="fr-FR" dirty="0"/>
              <a:t>.</a:t>
            </a:r>
          </a:p>
          <a:p>
            <a:endParaRPr lang="fr-FR" dirty="0"/>
          </a:p>
        </p:txBody>
      </p:sp>
    </p:spTree>
    <p:extLst>
      <p:ext uri="{BB962C8B-B14F-4D97-AF65-F5344CB8AC3E}">
        <p14:creationId xmlns:p14="http://schemas.microsoft.com/office/powerpoint/2010/main" val="302785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BA57C-848E-0D45-B7EE-33AFB55C2837}"/>
              </a:ext>
            </a:extLst>
          </p:cNvPr>
          <p:cNvSpPr>
            <a:spLocks noGrp="1"/>
          </p:cNvSpPr>
          <p:nvPr>
            <p:ph type="title"/>
          </p:nvPr>
        </p:nvSpPr>
        <p:spPr/>
        <p:txBody>
          <a:bodyPr/>
          <a:lstStyle/>
          <a:p>
            <a:r>
              <a:rPr lang="fr-FR" dirty="0"/>
              <a:t>Le décollage</a:t>
            </a:r>
          </a:p>
        </p:txBody>
      </p:sp>
      <p:sp>
        <p:nvSpPr>
          <p:cNvPr id="3" name="Espace réservé du contenu 2">
            <a:extLst>
              <a:ext uri="{FF2B5EF4-FFF2-40B4-BE49-F238E27FC236}">
                <a16:creationId xmlns:a16="http://schemas.microsoft.com/office/drawing/2014/main" id="{66D66575-8001-CB4D-9086-CB9714245227}"/>
              </a:ext>
            </a:extLst>
          </p:cNvPr>
          <p:cNvSpPr>
            <a:spLocks noGrp="1"/>
          </p:cNvSpPr>
          <p:nvPr>
            <p:ph idx="1"/>
          </p:nvPr>
        </p:nvSpPr>
        <p:spPr>
          <a:xfrm>
            <a:off x="1371600" y="1614488"/>
            <a:ext cx="9601200" cy="4252912"/>
          </a:xfrm>
        </p:spPr>
        <p:txBody>
          <a:bodyPr/>
          <a:lstStyle/>
          <a:p>
            <a:r>
              <a:rPr lang="fr-FR" dirty="0"/>
              <a:t>Les meilleurs vols se font tôt le matin, l’objectif étant d’être posé avant l’arrivée des thermiques vers 12 à 13 H , suivant les saisons. En hiver, un décollage devra parfois être retardé à cause des brumes de vallées qui masquent les ‘’vaches’’ éventuelles en cas de panne moteur.</a:t>
            </a:r>
          </a:p>
          <a:p>
            <a:r>
              <a:rPr lang="fr-FR" dirty="0"/>
              <a:t>Sur certains terrains, nous n’avons pas la vision de la finale depuis le point d’attente.</a:t>
            </a:r>
          </a:p>
          <a:p>
            <a:r>
              <a:rPr lang="fr-FR" dirty="0"/>
              <a:t>Un appareil pourrait se présenter sans s’être annoncé, par prudence on annonce sur 130.00 : ‘’F-J… au point d’attente 32 à Valberg pour un décollage dans 2 minutes ‘’ </a:t>
            </a:r>
          </a:p>
          <a:p>
            <a:r>
              <a:rPr lang="fr-FR" dirty="0"/>
              <a:t>Se fait toujours dans le sens de la pente, vent de dos ou de face.</a:t>
            </a:r>
          </a:p>
          <a:p>
            <a:endParaRPr lang="fr-FR" dirty="0"/>
          </a:p>
        </p:txBody>
      </p:sp>
    </p:spTree>
    <p:extLst>
      <p:ext uri="{BB962C8B-B14F-4D97-AF65-F5344CB8AC3E}">
        <p14:creationId xmlns:p14="http://schemas.microsoft.com/office/powerpoint/2010/main" val="2535249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0DA91-0E1A-0146-B1BA-72368B27E6DC}"/>
              </a:ext>
            </a:extLst>
          </p:cNvPr>
          <p:cNvSpPr>
            <a:spLocks noGrp="1"/>
          </p:cNvSpPr>
          <p:nvPr>
            <p:ph type="title"/>
          </p:nvPr>
        </p:nvSpPr>
        <p:spPr/>
        <p:txBody>
          <a:bodyPr/>
          <a:lstStyle/>
          <a:p>
            <a:r>
              <a:rPr lang="fr-FR" dirty="0"/>
              <a:t>En Vol</a:t>
            </a:r>
          </a:p>
        </p:txBody>
      </p:sp>
      <p:sp>
        <p:nvSpPr>
          <p:cNvPr id="3" name="Espace réservé du contenu 2">
            <a:extLst>
              <a:ext uri="{FF2B5EF4-FFF2-40B4-BE49-F238E27FC236}">
                <a16:creationId xmlns:a16="http://schemas.microsoft.com/office/drawing/2014/main" id="{3A2E3184-DB53-5448-B274-DF969094C48C}"/>
              </a:ext>
            </a:extLst>
          </p:cNvPr>
          <p:cNvSpPr>
            <a:spLocks noGrp="1"/>
          </p:cNvSpPr>
          <p:nvPr>
            <p:ph idx="1"/>
          </p:nvPr>
        </p:nvSpPr>
        <p:spPr>
          <a:xfrm>
            <a:off x="1371600" y="1491343"/>
            <a:ext cx="9601200" cy="4509407"/>
          </a:xfrm>
        </p:spPr>
        <p:txBody>
          <a:bodyPr>
            <a:normAutofit fontScale="92500" lnSpcReduction="10000"/>
          </a:bodyPr>
          <a:lstStyle/>
          <a:p>
            <a:r>
              <a:rPr lang="fr-FR" dirty="0"/>
              <a:t>Garder le côté droit des vallées, franchir les cols , ou les crêtes , avec une trajectoire de  45° par rapport à la ligne de crête.</a:t>
            </a:r>
          </a:p>
          <a:p>
            <a:r>
              <a:rPr lang="fr-FR" dirty="0"/>
              <a:t>Le GPS est peu utilisé, le regard est essentiellement porté vers l’extérieur pour prévenir les abordages. </a:t>
            </a:r>
          </a:p>
          <a:p>
            <a:r>
              <a:rPr lang="fr-FR" dirty="0"/>
              <a:t>Quand la météo est bonne tout le monde est en l’air : les ULM, les planeurs, les parapentes modernes qui volent aux mêmes altitudes que nous sans radio compatible, les rapaces (après tout, ils étaient là avant …).</a:t>
            </a:r>
            <a:br>
              <a:rPr lang="fr-FR" dirty="0"/>
            </a:br>
            <a:endParaRPr lang="fr-FR" dirty="0"/>
          </a:p>
          <a:p>
            <a:r>
              <a:rPr lang="fr-FR" i="1" dirty="0"/>
              <a:t>Les rapaces :  Note d’information et procédure en cas de rencontre </a:t>
            </a:r>
            <a:br>
              <a:rPr lang="fr-FR" i="1" dirty="0"/>
            </a:br>
            <a:br>
              <a:rPr lang="fr-FR" i="1" dirty="0"/>
            </a:br>
            <a:endParaRPr lang="fr-FR" dirty="0"/>
          </a:p>
          <a:p>
            <a:pPr lvl="1"/>
            <a:r>
              <a:rPr lang="fr-FR" i="1" dirty="0"/>
              <a:t>Les vautours et autres gypaètes sont nombreux dans nos régions de nidification</a:t>
            </a:r>
          </a:p>
          <a:p>
            <a:pPr lvl="1"/>
            <a:endParaRPr lang="fr-FR" dirty="0"/>
          </a:p>
          <a:p>
            <a:pPr lvl="1"/>
            <a:r>
              <a:rPr lang="fr-FR" i="1" dirty="0"/>
              <a:t>Ils volent par groupe et les aigles par individu : les éviter par le coté ou par le dessus car ils dorment et plongent vers le bas en cas de danger</a:t>
            </a:r>
            <a:endParaRPr lang="fr-FR" dirty="0"/>
          </a:p>
          <a:p>
            <a:endParaRPr lang="fr-FR" dirty="0"/>
          </a:p>
        </p:txBody>
      </p:sp>
    </p:spTree>
    <p:extLst>
      <p:ext uri="{BB962C8B-B14F-4D97-AF65-F5344CB8AC3E}">
        <p14:creationId xmlns:p14="http://schemas.microsoft.com/office/powerpoint/2010/main" val="3909069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00AEBD-17F1-7E43-A128-2D4A7A74F0B6}"/>
              </a:ext>
            </a:extLst>
          </p:cNvPr>
          <p:cNvSpPr>
            <a:spLocks noGrp="1"/>
          </p:cNvSpPr>
          <p:nvPr>
            <p:ph type="title"/>
          </p:nvPr>
        </p:nvSpPr>
        <p:spPr>
          <a:xfrm>
            <a:off x="1614487" y="414338"/>
            <a:ext cx="9601200" cy="1485900"/>
          </a:xfrm>
        </p:spPr>
        <p:txBody>
          <a:bodyPr/>
          <a:lstStyle/>
          <a:p>
            <a:r>
              <a:rPr lang="fr-FR" dirty="0"/>
              <a:t>Note sur les rapaces </a:t>
            </a:r>
          </a:p>
        </p:txBody>
      </p:sp>
      <p:pic>
        <p:nvPicPr>
          <p:cNvPr id="5" name="Espace réservé du contenu 4">
            <a:extLst>
              <a:ext uri="{FF2B5EF4-FFF2-40B4-BE49-F238E27FC236}">
                <a16:creationId xmlns:a16="http://schemas.microsoft.com/office/drawing/2014/main" id="{A1A9B115-0D04-C84F-B925-CD151FFBE4E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3061675" y="-55184"/>
            <a:ext cx="5706702" cy="7772403"/>
          </a:xfrm>
        </p:spPr>
      </p:pic>
    </p:spTree>
    <p:extLst>
      <p:ext uri="{BB962C8B-B14F-4D97-AF65-F5344CB8AC3E}">
        <p14:creationId xmlns:p14="http://schemas.microsoft.com/office/powerpoint/2010/main" val="211952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0C853-E815-BB4A-AC86-EB8E99D8E5BD}"/>
              </a:ext>
            </a:extLst>
          </p:cNvPr>
          <p:cNvSpPr>
            <a:spLocks noGrp="1"/>
          </p:cNvSpPr>
          <p:nvPr>
            <p:ph type="title"/>
          </p:nvPr>
        </p:nvSpPr>
        <p:spPr/>
        <p:txBody>
          <a:bodyPr/>
          <a:lstStyle/>
          <a:p>
            <a:r>
              <a:rPr lang="fr-FR" dirty="0"/>
              <a:t>Le Tour de Piste  Montagne :</a:t>
            </a:r>
          </a:p>
        </p:txBody>
      </p:sp>
      <p:sp>
        <p:nvSpPr>
          <p:cNvPr id="3" name="Espace réservé du contenu 2">
            <a:extLst>
              <a:ext uri="{FF2B5EF4-FFF2-40B4-BE49-F238E27FC236}">
                <a16:creationId xmlns:a16="http://schemas.microsoft.com/office/drawing/2014/main" id="{33CF886F-8CDA-1F40-B7FD-7E027EC6FA17}"/>
              </a:ext>
            </a:extLst>
          </p:cNvPr>
          <p:cNvSpPr>
            <a:spLocks noGrp="1"/>
          </p:cNvSpPr>
          <p:nvPr>
            <p:ph idx="1"/>
          </p:nvPr>
        </p:nvSpPr>
        <p:spPr/>
        <p:txBody>
          <a:bodyPr>
            <a:normAutofit fontScale="92500" lnSpcReduction="10000"/>
          </a:bodyPr>
          <a:lstStyle/>
          <a:p>
            <a:r>
              <a:rPr lang="fr-FR" dirty="0"/>
              <a:t>Reconnaissance Haute</a:t>
            </a:r>
          </a:p>
          <a:p>
            <a:r>
              <a:rPr lang="fr-FR" dirty="0"/>
              <a:t>Reconnaissance Basse</a:t>
            </a:r>
          </a:p>
          <a:p>
            <a:r>
              <a:rPr lang="fr-FR" dirty="0"/>
              <a:t>Passage Bas</a:t>
            </a:r>
          </a:p>
          <a:p>
            <a:r>
              <a:rPr lang="fr-FR" dirty="0"/>
              <a:t>Eloignement pour Vent Arrière</a:t>
            </a:r>
          </a:p>
          <a:p>
            <a:r>
              <a:rPr lang="fr-FR" dirty="0"/>
              <a:t>Base</a:t>
            </a:r>
          </a:p>
          <a:p>
            <a:r>
              <a:rPr lang="fr-FR" dirty="0"/>
              <a:t>Finale</a:t>
            </a:r>
          </a:p>
          <a:p>
            <a:r>
              <a:rPr lang="fr-FR" dirty="0"/>
              <a:t>Arrondi</a:t>
            </a:r>
          </a:p>
          <a:p>
            <a:r>
              <a:rPr lang="fr-FR" dirty="0"/>
              <a:t>Plateforme</a:t>
            </a:r>
          </a:p>
          <a:p>
            <a:r>
              <a:rPr lang="fr-FR" dirty="0"/>
              <a:t>Décollage</a:t>
            </a:r>
          </a:p>
        </p:txBody>
      </p:sp>
    </p:spTree>
    <p:extLst>
      <p:ext uri="{BB962C8B-B14F-4D97-AF65-F5344CB8AC3E}">
        <p14:creationId xmlns:p14="http://schemas.microsoft.com/office/powerpoint/2010/main" val="44785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F91BB-3C6B-BB42-9628-423CB12FB231}"/>
              </a:ext>
            </a:extLst>
          </p:cNvPr>
          <p:cNvSpPr>
            <a:spLocks noGrp="1"/>
          </p:cNvSpPr>
          <p:nvPr>
            <p:ph type="title"/>
          </p:nvPr>
        </p:nvSpPr>
        <p:spPr>
          <a:xfrm>
            <a:off x="1556655" y="108856"/>
            <a:ext cx="10014857" cy="1616529"/>
          </a:xfrm>
        </p:spPr>
        <p:txBody>
          <a:bodyPr>
            <a:normAutofit/>
          </a:bodyPr>
          <a:lstStyle/>
          <a:p>
            <a:r>
              <a:rPr lang="fr-FR" sz="3600" dirty="0"/>
              <a:t>Procédure type du PNVM ( Pôle Montagne ) </a:t>
            </a:r>
          </a:p>
        </p:txBody>
      </p:sp>
      <p:pic>
        <p:nvPicPr>
          <p:cNvPr id="9" name="Espace réservé du contenu 8">
            <a:extLst>
              <a:ext uri="{FF2B5EF4-FFF2-40B4-BE49-F238E27FC236}">
                <a16:creationId xmlns:a16="http://schemas.microsoft.com/office/drawing/2014/main" id="{E3B5A0DB-6182-844E-95E5-174F1189FA2B}"/>
              </a:ext>
            </a:extLst>
          </p:cNvPr>
          <p:cNvPicPr>
            <a:picLocks noGrp="1" noChangeAspect="1"/>
          </p:cNvPicPr>
          <p:nvPr>
            <p:ph idx="1"/>
          </p:nvPr>
        </p:nvPicPr>
        <p:blipFill>
          <a:blip r:embed="rId2"/>
          <a:stretch>
            <a:fillRect/>
          </a:stretch>
        </p:blipFill>
        <p:spPr>
          <a:xfrm>
            <a:off x="1647757" y="718458"/>
            <a:ext cx="9051044" cy="6041572"/>
          </a:xfrm>
        </p:spPr>
      </p:pic>
    </p:spTree>
    <p:extLst>
      <p:ext uri="{BB962C8B-B14F-4D97-AF65-F5344CB8AC3E}">
        <p14:creationId xmlns:p14="http://schemas.microsoft.com/office/powerpoint/2010/main" val="1420255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749F4-6AEA-B542-9DDC-D9508B23BA50}"/>
              </a:ext>
            </a:extLst>
          </p:cNvPr>
          <p:cNvSpPr>
            <a:spLocks noGrp="1"/>
          </p:cNvSpPr>
          <p:nvPr>
            <p:ph type="title"/>
          </p:nvPr>
        </p:nvSpPr>
        <p:spPr/>
        <p:txBody>
          <a:bodyPr/>
          <a:lstStyle/>
          <a:p>
            <a:r>
              <a:rPr lang="fr-FR" dirty="0"/>
              <a:t>Reconnaissance Haute</a:t>
            </a:r>
          </a:p>
        </p:txBody>
      </p:sp>
      <p:sp>
        <p:nvSpPr>
          <p:cNvPr id="3" name="Espace réservé du contenu 2">
            <a:extLst>
              <a:ext uri="{FF2B5EF4-FFF2-40B4-BE49-F238E27FC236}">
                <a16:creationId xmlns:a16="http://schemas.microsoft.com/office/drawing/2014/main" id="{7D268D73-B9C9-4D4D-AF7B-07E6B5823307}"/>
              </a:ext>
            </a:extLst>
          </p:cNvPr>
          <p:cNvSpPr>
            <a:spLocks noGrp="1"/>
          </p:cNvSpPr>
          <p:nvPr>
            <p:ph idx="1"/>
          </p:nvPr>
        </p:nvSpPr>
        <p:spPr>
          <a:xfrm>
            <a:off x="1371600" y="1513113"/>
            <a:ext cx="9840686" cy="4800601"/>
          </a:xfrm>
        </p:spPr>
        <p:txBody>
          <a:bodyPr>
            <a:normAutofit fontScale="92500" lnSpcReduction="10000"/>
          </a:bodyPr>
          <a:lstStyle/>
          <a:p>
            <a:r>
              <a:rPr lang="fr-FR" b="1" dirty="0"/>
              <a:t>Primordiale</a:t>
            </a:r>
            <a:r>
              <a:rPr lang="fr-FR" dirty="0"/>
              <a:t> </a:t>
            </a:r>
          </a:p>
          <a:p>
            <a:pPr lvl="1"/>
            <a:r>
              <a:rPr lang="fr-FR" dirty="0"/>
              <a:t> décision, paramètres</a:t>
            </a:r>
          </a:p>
          <a:p>
            <a:pPr lvl="1"/>
            <a:r>
              <a:rPr lang="fr-FR" dirty="0"/>
              <a:t>circuit en rectangle, virage à gauche</a:t>
            </a:r>
          </a:p>
          <a:p>
            <a:pPr lvl="1"/>
            <a:r>
              <a:rPr lang="fr-FR" dirty="0"/>
              <a:t>1000 </a:t>
            </a:r>
            <a:r>
              <a:rPr lang="fr-FR" dirty="0" err="1"/>
              <a:t>ft</a:t>
            </a:r>
            <a:r>
              <a:rPr lang="fr-FR" dirty="0"/>
              <a:t> (AGL)  =&gt; situer le contexte et définir le passage bas</a:t>
            </a:r>
          </a:p>
          <a:p>
            <a:r>
              <a:rPr lang="fr-FR" dirty="0"/>
              <a:t>vitesse 1,45 Vs ; compensateur</a:t>
            </a:r>
          </a:p>
          <a:p>
            <a:r>
              <a:rPr lang="fr-FR" dirty="0"/>
              <a:t>=&gt; identifier les obstacles, limiter les nuisances, surveiller le trafic, radio 130, parapentes</a:t>
            </a:r>
          </a:p>
          <a:p>
            <a:r>
              <a:rPr lang="fr-FR" dirty="0"/>
              <a:t>regarder ce qui bouge</a:t>
            </a:r>
          </a:p>
          <a:p>
            <a:r>
              <a:rPr lang="fr-FR" dirty="0"/>
              <a:t>Estimer le vent, force et direction, turbulences, ensoleillement, ombres des nuages</a:t>
            </a:r>
          </a:p>
          <a:p>
            <a:r>
              <a:rPr lang="fr-FR" dirty="0"/>
              <a:t>Piste: longueur, pente, dévers, état de surface, parking dispo</a:t>
            </a:r>
          </a:p>
          <a:p>
            <a:endParaRPr lang="fr-FR" dirty="0"/>
          </a:p>
          <a:p>
            <a:r>
              <a:rPr lang="fr-FR" b="1" dirty="0"/>
              <a:t>C’EST POSSIBLE OU NON </a:t>
            </a:r>
            <a:r>
              <a:rPr lang="fr-FR" dirty="0"/>
              <a:t>: </a:t>
            </a:r>
          </a:p>
          <a:p>
            <a:pPr lvl="1"/>
            <a:r>
              <a:rPr lang="fr-FR" dirty="0"/>
              <a:t> Pas de remise de gaz en montagne</a:t>
            </a:r>
          </a:p>
          <a:p>
            <a:pPr lvl="1"/>
            <a:r>
              <a:rPr lang="fr-FR" dirty="0"/>
              <a:t>Evaluer si le décollage sera possible</a:t>
            </a:r>
          </a:p>
          <a:p>
            <a:pPr lvl="1"/>
            <a:endParaRPr lang="fr-FR" dirty="0"/>
          </a:p>
          <a:p>
            <a:pPr marL="0" indent="0">
              <a:buNone/>
            </a:pPr>
            <a:endParaRPr lang="fr-FR" dirty="0"/>
          </a:p>
          <a:p>
            <a:endParaRPr lang="fr-FR" dirty="0"/>
          </a:p>
        </p:txBody>
      </p:sp>
    </p:spTree>
    <p:extLst>
      <p:ext uri="{BB962C8B-B14F-4D97-AF65-F5344CB8AC3E}">
        <p14:creationId xmlns:p14="http://schemas.microsoft.com/office/powerpoint/2010/main" val="113872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1404E-C247-5145-A132-166FEB843DF7}"/>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ED3B697F-E9A1-EA4D-86E7-A8A81F23D299}"/>
              </a:ext>
            </a:extLst>
          </p:cNvPr>
          <p:cNvSpPr>
            <a:spLocks noGrp="1"/>
          </p:cNvSpPr>
          <p:nvPr>
            <p:ph idx="1"/>
          </p:nvPr>
        </p:nvSpPr>
        <p:spPr/>
        <p:txBody>
          <a:bodyPr/>
          <a:lstStyle/>
          <a:p>
            <a:r>
              <a:rPr lang="fr-FR" dirty="0" err="1"/>
              <a:t>Video</a:t>
            </a:r>
            <a:r>
              <a:rPr lang="fr-FR" dirty="0"/>
              <a:t> Pierre </a:t>
            </a:r>
            <a:r>
              <a:rPr lang="fr-FR" dirty="0" err="1"/>
              <a:t>Aimon</a:t>
            </a:r>
            <a:r>
              <a:rPr lang="fr-FR" dirty="0"/>
              <a:t> – Pilote Photographe professionnel – </a:t>
            </a:r>
            <a:r>
              <a:rPr lang="fr-FR" dirty="0" err="1"/>
              <a:t>Cipières</a:t>
            </a:r>
            <a:endParaRPr lang="fr-FR" dirty="0"/>
          </a:p>
          <a:p>
            <a:r>
              <a:rPr lang="fr-FR" dirty="0">
                <a:hlinkClick r:id="rId2"/>
              </a:rPr>
              <a:t>https://www.youtube.com/watch?v=T8G51WyISuY</a:t>
            </a:r>
            <a:endParaRPr lang="fr-FR" dirty="0"/>
          </a:p>
          <a:p>
            <a:pPr lvl="1"/>
            <a:r>
              <a:rPr lang="fr-FR" dirty="0"/>
              <a:t>Timing de 0 à 2min.40</a:t>
            </a:r>
          </a:p>
          <a:p>
            <a:pPr lvl="1"/>
            <a:r>
              <a:rPr lang="fr-FR" dirty="0"/>
              <a:t>Extrait DES RACINES ET DES AILES , vol de Pierre </a:t>
            </a:r>
            <a:r>
              <a:rPr lang="fr-FR" dirty="0" err="1"/>
              <a:t>Aimon</a:t>
            </a:r>
            <a:r>
              <a:rPr lang="fr-FR" dirty="0"/>
              <a:t> </a:t>
            </a:r>
          </a:p>
        </p:txBody>
      </p:sp>
    </p:spTree>
    <p:extLst>
      <p:ext uri="{BB962C8B-B14F-4D97-AF65-F5344CB8AC3E}">
        <p14:creationId xmlns:p14="http://schemas.microsoft.com/office/powerpoint/2010/main" val="353971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2A931-B0EC-9849-83E9-F7CFFBB5F1A7}"/>
              </a:ext>
            </a:extLst>
          </p:cNvPr>
          <p:cNvSpPr>
            <a:spLocks noGrp="1"/>
          </p:cNvSpPr>
          <p:nvPr>
            <p:ph type="title"/>
          </p:nvPr>
        </p:nvSpPr>
        <p:spPr/>
        <p:txBody>
          <a:bodyPr/>
          <a:lstStyle/>
          <a:p>
            <a:r>
              <a:rPr lang="fr-FR" dirty="0"/>
              <a:t>Reconnaissance Basse</a:t>
            </a:r>
          </a:p>
        </p:txBody>
      </p:sp>
      <p:sp>
        <p:nvSpPr>
          <p:cNvPr id="3" name="Espace réservé du contenu 2">
            <a:extLst>
              <a:ext uri="{FF2B5EF4-FFF2-40B4-BE49-F238E27FC236}">
                <a16:creationId xmlns:a16="http://schemas.microsoft.com/office/drawing/2014/main" id="{8BE89790-6E9E-2F4D-977B-468264B1C673}"/>
              </a:ext>
            </a:extLst>
          </p:cNvPr>
          <p:cNvSpPr>
            <a:spLocks noGrp="1"/>
          </p:cNvSpPr>
          <p:nvPr>
            <p:ph idx="1"/>
          </p:nvPr>
        </p:nvSpPr>
        <p:spPr>
          <a:xfrm>
            <a:off x="1371600" y="1730828"/>
            <a:ext cx="9601200" cy="4974771"/>
          </a:xfrm>
        </p:spPr>
        <p:txBody>
          <a:bodyPr>
            <a:normAutofit/>
          </a:bodyPr>
          <a:lstStyle/>
          <a:p>
            <a:r>
              <a:rPr lang="fr-FR" dirty="0"/>
              <a:t>500 </a:t>
            </a:r>
            <a:r>
              <a:rPr lang="fr-FR" dirty="0" err="1"/>
              <a:t>ft</a:t>
            </a:r>
            <a:r>
              <a:rPr lang="fr-FR" dirty="0"/>
              <a:t> (AGL), mieux évaluer le terrain, le parking en haut, le </a:t>
            </a:r>
            <a:r>
              <a:rPr lang="fr-FR" b="1" dirty="0"/>
              <a:t>Point de contact</a:t>
            </a:r>
            <a:r>
              <a:rPr lang="fr-FR" dirty="0"/>
              <a:t>, le </a:t>
            </a:r>
            <a:r>
              <a:rPr lang="fr-FR" b="1" dirty="0"/>
              <a:t>Point de visée</a:t>
            </a:r>
          </a:p>
          <a:p>
            <a:r>
              <a:rPr lang="fr-FR" dirty="0"/>
              <a:t>Le point de contact, ni trop bas, ni trop haut (vitesse) attention remise de gaz pour remonter la pente selon besoin, </a:t>
            </a:r>
          </a:p>
          <a:p>
            <a:r>
              <a:rPr lang="fr-FR" dirty="0"/>
              <a:t>En montagne la vitesse d'approche est majorée selon la pente, si 20 % de pente on ajoute 15 % de vitesse</a:t>
            </a:r>
          </a:p>
          <a:p>
            <a:r>
              <a:rPr lang="fr-FR" dirty="0"/>
              <a:t>Point de visée: il conditionne l’atterrissage : si vent ARR,  viser avant la piste</a:t>
            </a:r>
          </a:p>
          <a:p>
            <a:r>
              <a:rPr lang="fr-FR" dirty="0"/>
              <a:t>Arrondir au dernier moment pour se poser au Point de contact</a:t>
            </a:r>
          </a:p>
          <a:p>
            <a:pPr lvl="1"/>
            <a:r>
              <a:rPr lang="fr-FR" dirty="0"/>
              <a:t>Si vent de face, reculer le Point de contact</a:t>
            </a:r>
          </a:p>
          <a:p>
            <a:pPr lvl="1"/>
            <a:r>
              <a:rPr lang="fr-FR" dirty="0"/>
              <a:t>Si vent ARR, effet de venturi, la masse d'air remonte la piste et porte la machine vers le haut, Point de visée Avant</a:t>
            </a:r>
          </a:p>
          <a:p>
            <a:endParaRPr lang="fr-FR" dirty="0"/>
          </a:p>
        </p:txBody>
      </p:sp>
    </p:spTree>
    <p:extLst>
      <p:ext uri="{BB962C8B-B14F-4D97-AF65-F5344CB8AC3E}">
        <p14:creationId xmlns:p14="http://schemas.microsoft.com/office/powerpoint/2010/main" val="372478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3C0B0-B577-9B4F-9CC8-8E45B3201A3A}"/>
              </a:ext>
            </a:extLst>
          </p:cNvPr>
          <p:cNvSpPr>
            <a:spLocks noGrp="1"/>
          </p:cNvSpPr>
          <p:nvPr>
            <p:ph type="title"/>
          </p:nvPr>
        </p:nvSpPr>
        <p:spPr/>
        <p:txBody>
          <a:bodyPr/>
          <a:lstStyle/>
          <a:p>
            <a:r>
              <a:rPr lang="fr-FR" dirty="0"/>
              <a:t>Passage Bas</a:t>
            </a:r>
          </a:p>
        </p:txBody>
      </p:sp>
      <p:sp>
        <p:nvSpPr>
          <p:cNvPr id="3" name="Espace réservé du contenu 2">
            <a:extLst>
              <a:ext uri="{FF2B5EF4-FFF2-40B4-BE49-F238E27FC236}">
                <a16:creationId xmlns:a16="http://schemas.microsoft.com/office/drawing/2014/main" id="{91C33F5E-1A16-5E4A-A71A-53DF3EBEC59A}"/>
              </a:ext>
            </a:extLst>
          </p:cNvPr>
          <p:cNvSpPr>
            <a:spLocks noGrp="1"/>
          </p:cNvSpPr>
          <p:nvPr>
            <p:ph idx="1"/>
          </p:nvPr>
        </p:nvSpPr>
        <p:spPr/>
        <p:txBody>
          <a:bodyPr>
            <a:normAutofit/>
          </a:bodyPr>
          <a:lstStyle/>
          <a:p>
            <a:r>
              <a:rPr lang="fr-FR" dirty="0"/>
              <a:t>300 </a:t>
            </a:r>
            <a:r>
              <a:rPr lang="fr-FR" dirty="0" err="1"/>
              <a:t>ft</a:t>
            </a:r>
            <a:r>
              <a:rPr lang="fr-FR" dirty="0"/>
              <a:t> (AGL), regarder l'altimètre</a:t>
            </a:r>
          </a:p>
          <a:p>
            <a:pPr lvl="1">
              <a:buFont typeface="Symbol" pitchFamily="2" charset="2"/>
              <a:buChar char="Þ"/>
            </a:pPr>
            <a:r>
              <a:rPr lang="fr-FR" dirty="0"/>
              <a:t>choix de la hauteur  du Tour de Piste </a:t>
            </a:r>
          </a:p>
          <a:p>
            <a:pPr lvl="1">
              <a:buFont typeface="Symbol" pitchFamily="2" charset="2"/>
              <a:buChar char="Þ"/>
            </a:pPr>
            <a:r>
              <a:rPr lang="fr-FR" dirty="0"/>
              <a:t>ensuite on remonte de + 100ft  pour l’éloignement pour passer en Vent </a:t>
            </a:r>
            <a:r>
              <a:rPr lang="fr-FR" dirty="0" err="1"/>
              <a:t>Arriere</a:t>
            </a:r>
            <a:endParaRPr lang="fr-FR" dirty="0"/>
          </a:p>
          <a:p>
            <a:endParaRPr lang="fr-FR" dirty="0"/>
          </a:p>
          <a:p>
            <a:r>
              <a:rPr lang="fr-FR" dirty="0"/>
              <a:t>  observer les turbulences, l’ état de la piste et si OK = DECISION ATTERRO</a:t>
            </a:r>
          </a:p>
          <a:p>
            <a:pPr marL="0" indent="0">
              <a:buNone/>
            </a:pPr>
            <a:r>
              <a:rPr lang="fr-FR" dirty="0"/>
              <a:t> </a:t>
            </a:r>
          </a:p>
          <a:p>
            <a:pPr lvl="1"/>
            <a:r>
              <a:rPr lang="fr-FR" dirty="0"/>
              <a:t>Les hauteurs données sont approximatives et choisies en fonction du terrain, de la machine et des conditions;</a:t>
            </a:r>
          </a:p>
          <a:p>
            <a:pPr lvl="1"/>
            <a:r>
              <a:rPr lang="fr-FR" dirty="0"/>
              <a:t> on est parfois plus bas , 100 </a:t>
            </a:r>
            <a:r>
              <a:rPr lang="fr-FR" dirty="0" err="1"/>
              <a:t>ft</a:t>
            </a:r>
            <a:r>
              <a:rPr lang="fr-FR" dirty="0"/>
              <a:t> par exemple à </a:t>
            </a:r>
            <a:r>
              <a:rPr lang="fr-FR" dirty="0" err="1"/>
              <a:t>Devoluy</a:t>
            </a:r>
            <a:r>
              <a:rPr lang="fr-FR" dirty="0"/>
              <a:t> et plus bas à Valberg</a:t>
            </a:r>
          </a:p>
          <a:p>
            <a:endParaRPr lang="fr-FR" dirty="0"/>
          </a:p>
        </p:txBody>
      </p:sp>
    </p:spTree>
    <p:extLst>
      <p:ext uri="{BB962C8B-B14F-4D97-AF65-F5344CB8AC3E}">
        <p14:creationId xmlns:p14="http://schemas.microsoft.com/office/powerpoint/2010/main" val="957988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EA89C-1B47-9D4F-A55F-BDCB536FDC48}"/>
              </a:ext>
            </a:extLst>
          </p:cNvPr>
          <p:cNvSpPr>
            <a:spLocks noGrp="1"/>
          </p:cNvSpPr>
          <p:nvPr>
            <p:ph type="title"/>
          </p:nvPr>
        </p:nvSpPr>
        <p:spPr/>
        <p:txBody>
          <a:bodyPr/>
          <a:lstStyle/>
          <a:p>
            <a:r>
              <a:rPr lang="fr-FR" dirty="0"/>
              <a:t>Eloignement et Vent Arrière</a:t>
            </a:r>
          </a:p>
        </p:txBody>
      </p:sp>
      <p:sp>
        <p:nvSpPr>
          <p:cNvPr id="3" name="Espace réservé du contenu 2">
            <a:extLst>
              <a:ext uri="{FF2B5EF4-FFF2-40B4-BE49-F238E27FC236}">
                <a16:creationId xmlns:a16="http://schemas.microsoft.com/office/drawing/2014/main" id="{7EDAD680-E43B-5240-93CC-F55C57BA121D}"/>
              </a:ext>
            </a:extLst>
          </p:cNvPr>
          <p:cNvSpPr>
            <a:spLocks noGrp="1"/>
          </p:cNvSpPr>
          <p:nvPr>
            <p:ph idx="1"/>
          </p:nvPr>
        </p:nvSpPr>
        <p:spPr/>
        <p:txBody>
          <a:bodyPr/>
          <a:lstStyle/>
          <a:p>
            <a:r>
              <a:rPr lang="fr-FR" dirty="0"/>
              <a:t>pompe,  sélection réservoir essence</a:t>
            </a:r>
          </a:p>
          <a:p>
            <a:r>
              <a:rPr lang="fr-FR" dirty="0"/>
              <a:t>Volets</a:t>
            </a:r>
          </a:p>
          <a:p>
            <a:r>
              <a:rPr lang="fr-FR" dirty="0"/>
              <a:t>Régime 1,45 Vs </a:t>
            </a:r>
          </a:p>
          <a:p>
            <a:r>
              <a:rPr lang="fr-FR" dirty="0" err="1"/>
              <a:t>Réchauf</a:t>
            </a:r>
            <a:r>
              <a:rPr lang="fr-FR" dirty="0"/>
              <a:t> </a:t>
            </a:r>
            <a:r>
              <a:rPr lang="fr-FR" dirty="0" err="1"/>
              <a:t>carbu</a:t>
            </a:r>
            <a:r>
              <a:rPr lang="fr-FR" dirty="0"/>
              <a:t> (si présent) </a:t>
            </a:r>
          </a:p>
          <a:p>
            <a:r>
              <a:rPr lang="fr-FR" dirty="0"/>
              <a:t>Annonce radio </a:t>
            </a:r>
          </a:p>
          <a:p>
            <a:r>
              <a:rPr lang="fr-FR" dirty="0"/>
              <a:t>Phare </a:t>
            </a:r>
            <a:r>
              <a:rPr lang="fr-FR" dirty="0" err="1"/>
              <a:t>Atterro</a:t>
            </a:r>
            <a:endParaRPr lang="fr-FR" dirty="0"/>
          </a:p>
          <a:p>
            <a:endParaRPr lang="fr-FR" dirty="0"/>
          </a:p>
        </p:txBody>
      </p:sp>
      <p:pic>
        <p:nvPicPr>
          <p:cNvPr id="4" name="Espace réservé du contenu 8">
            <a:extLst>
              <a:ext uri="{FF2B5EF4-FFF2-40B4-BE49-F238E27FC236}">
                <a16:creationId xmlns:a16="http://schemas.microsoft.com/office/drawing/2014/main" id="{8299D095-E445-BD4C-9294-515948A58739}"/>
              </a:ext>
            </a:extLst>
          </p:cNvPr>
          <p:cNvPicPr>
            <a:picLocks noChangeAspect="1"/>
          </p:cNvPicPr>
          <p:nvPr/>
        </p:nvPicPr>
        <p:blipFill>
          <a:blip r:embed="rId2"/>
          <a:stretch>
            <a:fillRect/>
          </a:stretch>
        </p:blipFill>
        <p:spPr>
          <a:xfrm>
            <a:off x="5924060" y="1841931"/>
            <a:ext cx="5671884" cy="3785983"/>
          </a:xfrm>
          <a:prstGeom prst="rect">
            <a:avLst/>
          </a:prstGeom>
        </p:spPr>
      </p:pic>
    </p:spTree>
    <p:extLst>
      <p:ext uri="{BB962C8B-B14F-4D97-AF65-F5344CB8AC3E}">
        <p14:creationId xmlns:p14="http://schemas.microsoft.com/office/powerpoint/2010/main" val="323026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C2BEB-EB13-6647-A00F-070FB412B52E}"/>
              </a:ext>
            </a:extLst>
          </p:cNvPr>
          <p:cNvSpPr>
            <a:spLocks noGrp="1"/>
          </p:cNvSpPr>
          <p:nvPr>
            <p:ph type="title"/>
          </p:nvPr>
        </p:nvSpPr>
        <p:spPr/>
        <p:txBody>
          <a:bodyPr/>
          <a:lstStyle/>
          <a:p>
            <a:r>
              <a:rPr lang="fr-FR" dirty="0"/>
              <a:t>BASE</a:t>
            </a:r>
          </a:p>
        </p:txBody>
      </p:sp>
      <p:sp>
        <p:nvSpPr>
          <p:cNvPr id="3" name="Espace réservé du contenu 2">
            <a:extLst>
              <a:ext uri="{FF2B5EF4-FFF2-40B4-BE49-F238E27FC236}">
                <a16:creationId xmlns:a16="http://schemas.microsoft.com/office/drawing/2014/main" id="{C9B0ADAA-9BF7-EE42-A14F-15E6A762BBEA}"/>
              </a:ext>
            </a:extLst>
          </p:cNvPr>
          <p:cNvSpPr>
            <a:spLocks noGrp="1"/>
          </p:cNvSpPr>
          <p:nvPr>
            <p:ph idx="1"/>
          </p:nvPr>
        </p:nvSpPr>
        <p:spPr/>
        <p:txBody>
          <a:bodyPr/>
          <a:lstStyle/>
          <a:p>
            <a:r>
              <a:rPr lang="fr-FR" dirty="0"/>
              <a:t>Trajectoire</a:t>
            </a:r>
          </a:p>
          <a:p>
            <a:r>
              <a:rPr lang="fr-FR" dirty="0"/>
              <a:t>volets</a:t>
            </a:r>
          </a:p>
          <a:p>
            <a:r>
              <a:rPr lang="fr-FR" dirty="0"/>
              <a:t>axe du dernier virage</a:t>
            </a:r>
          </a:p>
          <a:p>
            <a:r>
              <a:rPr lang="fr-FR" dirty="0"/>
              <a:t>Annonce radio</a:t>
            </a:r>
          </a:p>
          <a:p>
            <a:r>
              <a:rPr lang="fr-FR" dirty="0"/>
              <a:t>Paramètres constants tenus</a:t>
            </a:r>
          </a:p>
          <a:p>
            <a:endParaRPr lang="fr-FR" dirty="0"/>
          </a:p>
        </p:txBody>
      </p:sp>
      <p:pic>
        <p:nvPicPr>
          <p:cNvPr id="4" name="Espace réservé du contenu 8">
            <a:extLst>
              <a:ext uri="{FF2B5EF4-FFF2-40B4-BE49-F238E27FC236}">
                <a16:creationId xmlns:a16="http://schemas.microsoft.com/office/drawing/2014/main" id="{4864CE0A-FC41-D34F-A1D4-DDE79B94DBB6}"/>
              </a:ext>
            </a:extLst>
          </p:cNvPr>
          <p:cNvPicPr>
            <a:picLocks noChangeAspect="1"/>
          </p:cNvPicPr>
          <p:nvPr/>
        </p:nvPicPr>
        <p:blipFill>
          <a:blip r:embed="rId2"/>
          <a:stretch>
            <a:fillRect/>
          </a:stretch>
        </p:blipFill>
        <p:spPr>
          <a:xfrm>
            <a:off x="5924060" y="1841931"/>
            <a:ext cx="5671884" cy="3785983"/>
          </a:xfrm>
          <a:prstGeom prst="rect">
            <a:avLst/>
          </a:prstGeom>
        </p:spPr>
      </p:pic>
    </p:spTree>
    <p:extLst>
      <p:ext uri="{BB962C8B-B14F-4D97-AF65-F5344CB8AC3E}">
        <p14:creationId xmlns:p14="http://schemas.microsoft.com/office/powerpoint/2010/main" val="264877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A8E2A-FACC-B243-BF01-15ED693786FC}"/>
              </a:ext>
            </a:extLst>
          </p:cNvPr>
          <p:cNvSpPr>
            <a:spLocks noGrp="1"/>
          </p:cNvSpPr>
          <p:nvPr>
            <p:ph type="title"/>
          </p:nvPr>
        </p:nvSpPr>
        <p:spPr>
          <a:xfrm>
            <a:off x="6096000" y="968829"/>
            <a:ext cx="5388429" cy="2460171"/>
          </a:xfrm>
        </p:spPr>
        <p:txBody>
          <a:bodyPr>
            <a:normAutofit/>
          </a:bodyPr>
          <a:lstStyle/>
          <a:p>
            <a:r>
              <a:rPr lang="fr-FR" sz="2800" dirty="0"/>
              <a:t>Méthode pour intercepter  le bon plan de descente</a:t>
            </a:r>
            <a:br>
              <a:rPr lang="fr-FR" sz="2800" dirty="0"/>
            </a:br>
            <a:br>
              <a:rPr lang="fr-FR" sz="2800" dirty="0"/>
            </a:br>
            <a:br>
              <a:rPr lang="fr-FR" sz="2800" dirty="0"/>
            </a:br>
            <a:r>
              <a:rPr lang="fr-FR" sz="2800" dirty="0"/>
              <a:t>et pour le conserver</a:t>
            </a:r>
          </a:p>
        </p:txBody>
      </p:sp>
      <p:pic>
        <p:nvPicPr>
          <p:cNvPr id="5" name="Espace réservé du contenu 4">
            <a:extLst>
              <a:ext uri="{FF2B5EF4-FFF2-40B4-BE49-F238E27FC236}">
                <a16:creationId xmlns:a16="http://schemas.microsoft.com/office/drawing/2014/main" id="{91783498-B28C-9D43-BAE4-710B4416C4D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38010" y="598715"/>
            <a:ext cx="5257989" cy="5723173"/>
          </a:xfrm>
        </p:spPr>
      </p:pic>
    </p:spTree>
    <p:extLst>
      <p:ext uri="{BB962C8B-B14F-4D97-AF65-F5344CB8AC3E}">
        <p14:creationId xmlns:p14="http://schemas.microsoft.com/office/powerpoint/2010/main" val="352455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3F62C-A850-3848-9A13-FB6B2B09E82C}"/>
              </a:ext>
            </a:extLst>
          </p:cNvPr>
          <p:cNvSpPr>
            <a:spLocks noGrp="1"/>
          </p:cNvSpPr>
          <p:nvPr>
            <p:ph type="title"/>
          </p:nvPr>
        </p:nvSpPr>
        <p:spPr/>
        <p:txBody>
          <a:bodyPr/>
          <a:lstStyle/>
          <a:p>
            <a:r>
              <a:rPr lang="fr-FR" dirty="0"/>
              <a:t>FINALE</a:t>
            </a:r>
          </a:p>
        </p:txBody>
      </p:sp>
      <p:sp>
        <p:nvSpPr>
          <p:cNvPr id="3" name="Espace réservé du contenu 2">
            <a:extLst>
              <a:ext uri="{FF2B5EF4-FFF2-40B4-BE49-F238E27FC236}">
                <a16:creationId xmlns:a16="http://schemas.microsoft.com/office/drawing/2014/main" id="{538EC98F-E899-7541-A847-AB31A40E6AAA}"/>
              </a:ext>
            </a:extLst>
          </p:cNvPr>
          <p:cNvSpPr>
            <a:spLocks noGrp="1"/>
          </p:cNvSpPr>
          <p:nvPr>
            <p:ph idx="1"/>
          </p:nvPr>
        </p:nvSpPr>
        <p:spPr>
          <a:xfrm>
            <a:off x="1371600" y="1382486"/>
            <a:ext cx="9601200" cy="5388427"/>
          </a:xfrm>
        </p:spPr>
        <p:txBody>
          <a:bodyPr>
            <a:normAutofit fontScale="92500" lnSpcReduction="10000"/>
          </a:bodyPr>
          <a:lstStyle/>
          <a:p>
            <a:r>
              <a:rPr lang="fr-FR" dirty="0"/>
              <a:t>interception du plan par dessous, donc </a:t>
            </a:r>
            <a:r>
              <a:rPr lang="fr-FR" u="sng" dirty="0"/>
              <a:t>début en palier</a:t>
            </a:r>
          </a:p>
          <a:p>
            <a:r>
              <a:rPr lang="fr-FR" dirty="0"/>
              <a:t>regarder si un aéronef de déplace, si oui attendre les consignes ou renoncer, si on s'estime trop haut, renoncer et retourner à la </a:t>
            </a:r>
            <a:r>
              <a:rPr lang="fr-FR" dirty="0" err="1"/>
              <a:t>reco</a:t>
            </a:r>
            <a:r>
              <a:rPr lang="fr-FR" dirty="0"/>
              <a:t> basse car on est en montagne et on doit intercepter le plan de descente en palier</a:t>
            </a:r>
          </a:p>
          <a:p>
            <a:r>
              <a:rPr lang="fr-FR" dirty="0"/>
              <a:t>On peut estimer sur le pare -brise le </a:t>
            </a:r>
            <a:r>
              <a:rPr lang="fr-FR" u="sng" dirty="0"/>
              <a:t>plan à intercepter </a:t>
            </a:r>
            <a:r>
              <a:rPr lang="fr-FR" dirty="0"/>
              <a:t>de cette machine</a:t>
            </a:r>
          </a:p>
          <a:p>
            <a:pPr marL="0" indent="0">
              <a:buNone/>
            </a:pPr>
            <a:r>
              <a:rPr lang="fr-FR" dirty="0"/>
              <a:t> </a:t>
            </a:r>
          </a:p>
          <a:p>
            <a:r>
              <a:rPr lang="fr-FR" dirty="0"/>
              <a:t>Dans le palier: configuration d'approche, </a:t>
            </a:r>
            <a:r>
              <a:rPr lang="fr-FR" dirty="0" err="1"/>
              <a:t>vario</a:t>
            </a:r>
            <a:r>
              <a:rPr lang="fr-FR" dirty="0"/>
              <a:t> zéro, vitesse 1,45 Vs</a:t>
            </a:r>
          </a:p>
          <a:p>
            <a:r>
              <a:rPr lang="fr-FR" dirty="0"/>
              <a:t>Finale sur le plan: configuration </a:t>
            </a:r>
            <a:r>
              <a:rPr lang="fr-FR" dirty="0" err="1"/>
              <a:t>attérro</a:t>
            </a:r>
            <a:r>
              <a:rPr lang="fr-FR" dirty="0"/>
              <a:t>, axe plan, Point de visée</a:t>
            </a:r>
          </a:p>
          <a:p>
            <a:r>
              <a:rPr lang="fr-FR" dirty="0"/>
              <a:t>LE PLAN paraît IMMOBILE SUR LE CAPOT</a:t>
            </a:r>
          </a:p>
          <a:p>
            <a:r>
              <a:rPr lang="fr-FR" dirty="0"/>
              <a:t>Exemple: </a:t>
            </a:r>
            <a:r>
              <a:rPr lang="fr-FR" dirty="0" err="1"/>
              <a:t>vario</a:t>
            </a:r>
            <a:r>
              <a:rPr lang="fr-FR" dirty="0"/>
              <a:t>  400 </a:t>
            </a:r>
            <a:r>
              <a:rPr lang="fr-FR" dirty="0" err="1"/>
              <a:t>ft</a:t>
            </a:r>
            <a:r>
              <a:rPr lang="fr-FR" dirty="0"/>
              <a:t>/ mn, vitesse approche, pente 6 % environ, on maintien le plan à la profondeur!</a:t>
            </a:r>
          </a:p>
          <a:p>
            <a:pPr lvl="1"/>
            <a:r>
              <a:rPr lang="fr-FR" dirty="0"/>
              <a:t>On voit mieux le point de visée que sur un plan plat</a:t>
            </a:r>
          </a:p>
          <a:p>
            <a:pPr lvl="1"/>
            <a:r>
              <a:rPr lang="fr-FR" dirty="0"/>
              <a:t>Sécurité en cas de défaillance moteur</a:t>
            </a:r>
          </a:p>
          <a:p>
            <a:pPr lvl="1"/>
            <a:r>
              <a:rPr lang="fr-FR" dirty="0"/>
              <a:t>stabilité meilleure</a:t>
            </a:r>
          </a:p>
          <a:p>
            <a:pPr marL="0" indent="0">
              <a:buNone/>
            </a:pPr>
            <a:r>
              <a:rPr lang="fr-FR" dirty="0"/>
              <a:t> </a:t>
            </a:r>
          </a:p>
          <a:p>
            <a:endParaRPr lang="fr-FR" dirty="0"/>
          </a:p>
        </p:txBody>
      </p:sp>
      <p:pic>
        <p:nvPicPr>
          <p:cNvPr id="4" name="Espace réservé du contenu 4">
            <a:extLst>
              <a:ext uri="{FF2B5EF4-FFF2-40B4-BE49-F238E27FC236}">
                <a16:creationId xmlns:a16="http://schemas.microsoft.com/office/drawing/2014/main" id="{9795C10B-5036-D34A-A9F1-687834A108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27030" y="2423461"/>
            <a:ext cx="2078914" cy="2262840"/>
          </a:xfrm>
          <a:prstGeom prst="rect">
            <a:avLst/>
          </a:prstGeom>
        </p:spPr>
      </p:pic>
    </p:spTree>
    <p:extLst>
      <p:ext uri="{BB962C8B-B14F-4D97-AF65-F5344CB8AC3E}">
        <p14:creationId xmlns:p14="http://schemas.microsoft.com/office/powerpoint/2010/main" val="1552789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9A68C-E414-E847-A3FD-6B22A57B358A}"/>
              </a:ext>
            </a:extLst>
          </p:cNvPr>
          <p:cNvSpPr>
            <a:spLocks noGrp="1"/>
          </p:cNvSpPr>
          <p:nvPr>
            <p:ph type="title"/>
          </p:nvPr>
        </p:nvSpPr>
        <p:spPr/>
        <p:txBody>
          <a:bodyPr/>
          <a:lstStyle/>
          <a:p>
            <a:r>
              <a:rPr lang="fr-FR" dirty="0"/>
              <a:t>ARRONDI</a:t>
            </a:r>
          </a:p>
        </p:txBody>
      </p:sp>
      <p:sp>
        <p:nvSpPr>
          <p:cNvPr id="3" name="Espace réservé du contenu 2">
            <a:extLst>
              <a:ext uri="{FF2B5EF4-FFF2-40B4-BE49-F238E27FC236}">
                <a16:creationId xmlns:a16="http://schemas.microsoft.com/office/drawing/2014/main" id="{789C73F8-0FF6-894C-B558-50933FF196B5}"/>
              </a:ext>
            </a:extLst>
          </p:cNvPr>
          <p:cNvSpPr>
            <a:spLocks noGrp="1"/>
          </p:cNvSpPr>
          <p:nvPr>
            <p:ph idx="1"/>
          </p:nvPr>
        </p:nvSpPr>
        <p:spPr/>
        <p:txBody>
          <a:bodyPr>
            <a:normAutofit/>
          </a:bodyPr>
          <a:lstStyle/>
          <a:p>
            <a:r>
              <a:rPr lang="fr-FR" dirty="0"/>
              <a:t>ne pas anticiper, ni creuser, </a:t>
            </a:r>
            <a:r>
              <a:rPr lang="fr-FR" b="1" u="sng" dirty="0"/>
              <a:t>bien garder son plan</a:t>
            </a:r>
            <a:endParaRPr lang="fr-FR" dirty="0"/>
          </a:p>
          <a:p>
            <a:pPr lvl="1"/>
            <a:r>
              <a:rPr lang="fr-FR" dirty="0"/>
              <a:t>si on anticipe , on ira poser plus loin (</a:t>
            </a:r>
            <a:r>
              <a:rPr lang="fr-FR" dirty="0" err="1"/>
              <a:t>attérro</a:t>
            </a:r>
            <a:r>
              <a:rPr lang="fr-FR" dirty="0"/>
              <a:t> TROP long)</a:t>
            </a:r>
          </a:p>
          <a:p>
            <a:r>
              <a:rPr lang="fr-FR" dirty="0"/>
              <a:t>Arrondi = avion parallèle à la pente</a:t>
            </a:r>
          </a:p>
          <a:p>
            <a:r>
              <a:rPr lang="fr-FR" dirty="0"/>
              <a:t>Du fait de la pente, ça s'apparente à une ressource et régression rapide de la vitesse</a:t>
            </a:r>
          </a:p>
          <a:p>
            <a:r>
              <a:rPr lang="fr-FR" dirty="0"/>
              <a:t>On règle la puissance en fonction de la pente et du vent</a:t>
            </a:r>
          </a:p>
          <a:p>
            <a:r>
              <a:rPr lang="fr-FR" dirty="0"/>
              <a:t>On réduit au toucher </a:t>
            </a:r>
            <a:r>
              <a:rPr lang="fr-FR" b="1" u="sng" dirty="0"/>
              <a:t>et </a:t>
            </a:r>
            <a:r>
              <a:rPr lang="fr-FR" b="1" u="sng" dirty="0" err="1"/>
              <a:t>immediatement</a:t>
            </a:r>
            <a:r>
              <a:rPr lang="fr-FR" b="1" u="sng" dirty="0"/>
              <a:t> on remet les gaz </a:t>
            </a:r>
            <a:r>
              <a:rPr lang="fr-FR" dirty="0"/>
              <a:t>nécessaires à remonter la pente (c'est le moteur qui tire) selon la pente. </a:t>
            </a:r>
            <a:br>
              <a:rPr lang="fr-FR" dirty="0"/>
            </a:br>
            <a:r>
              <a:rPr lang="fr-FR" dirty="0"/>
              <a:t>En principe, le parking est sur le point haut.</a:t>
            </a:r>
          </a:p>
          <a:p>
            <a:endParaRPr lang="fr-FR" dirty="0"/>
          </a:p>
        </p:txBody>
      </p:sp>
    </p:spTree>
    <p:extLst>
      <p:ext uri="{BB962C8B-B14F-4D97-AF65-F5344CB8AC3E}">
        <p14:creationId xmlns:p14="http://schemas.microsoft.com/office/powerpoint/2010/main" val="265664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DECC0-1F8F-854F-AA0D-8021F0763533}"/>
              </a:ext>
            </a:extLst>
          </p:cNvPr>
          <p:cNvSpPr>
            <a:spLocks noGrp="1"/>
          </p:cNvSpPr>
          <p:nvPr>
            <p:ph type="title"/>
          </p:nvPr>
        </p:nvSpPr>
        <p:spPr/>
        <p:txBody>
          <a:bodyPr/>
          <a:lstStyle/>
          <a:p>
            <a:r>
              <a:rPr lang="fr-FR" dirty="0"/>
              <a:t>PLATE FORME</a:t>
            </a:r>
          </a:p>
        </p:txBody>
      </p:sp>
      <p:sp>
        <p:nvSpPr>
          <p:cNvPr id="3" name="Espace réservé du contenu 2">
            <a:extLst>
              <a:ext uri="{FF2B5EF4-FFF2-40B4-BE49-F238E27FC236}">
                <a16:creationId xmlns:a16="http://schemas.microsoft.com/office/drawing/2014/main" id="{AF0A0E52-8F4A-FF4D-A10F-82AFDB8FB9AC}"/>
              </a:ext>
            </a:extLst>
          </p:cNvPr>
          <p:cNvSpPr>
            <a:spLocks noGrp="1"/>
          </p:cNvSpPr>
          <p:nvPr>
            <p:ph idx="1"/>
          </p:nvPr>
        </p:nvSpPr>
        <p:spPr/>
        <p:txBody>
          <a:bodyPr/>
          <a:lstStyle/>
          <a:p>
            <a:r>
              <a:rPr lang="fr-FR" dirty="0"/>
              <a:t>Vérifier les herbes hautes sur les bords, l'état du sol, les cailloux</a:t>
            </a:r>
          </a:p>
          <a:p>
            <a:r>
              <a:rPr lang="fr-FR" dirty="0"/>
              <a:t>Evaluer le sens du vent, </a:t>
            </a:r>
          </a:p>
          <a:p>
            <a:r>
              <a:rPr lang="fr-FR" dirty="0"/>
              <a:t>La présence d’autres machines,</a:t>
            </a:r>
          </a:p>
          <a:p>
            <a:r>
              <a:rPr lang="fr-FR" dirty="0"/>
              <a:t>Les dangers</a:t>
            </a:r>
          </a:p>
          <a:p>
            <a:endParaRPr lang="fr-FR" dirty="0"/>
          </a:p>
        </p:txBody>
      </p:sp>
    </p:spTree>
    <p:extLst>
      <p:ext uri="{BB962C8B-B14F-4D97-AF65-F5344CB8AC3E}">
        <p14:creationId xmlns:p14="http://schemas.microsoft.com/office/powerpoint/2010/main" val="21075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6ECFD-4E45-1748-BF55-7ED1B4F01178}"/>
              </a:ext>
            </a:extLst>
          </p:cNvPr>
          <p:cNvSpPr>
            <a:spLocks noGrp="1"/>
          </p:cNvSpPr>
          <p:nvPr>
            <p:ph type="title"/>
          </p:nvPr>
        </p:nvSpPr>
        <p:spPr/>
        <p:txBody>
          <a:bodyPr/>
          <a:lstStyle/>
          <a:p>
            <a:r>
              <a:rPr lang="fr-FR" dirty="0"/>
              <a:t>DECOLLAGE</a:t>
            </a:r>
          </a:p>
        </p:txBody>
      </p:sp>
      <p:sp>
        <p:nvSpPr>
          <p:cNvPr id="3" name="Espace réservé du contenu 2">
            <a:extLst>
              <a:ext uri="{FF2B5EF4-FFF2-40B4-BE49-F238E27FC236}">
                <a16:creationId xmlns:a16="http://schemas.microsoft.com/office/drawing/2014/main" id="{5FBFF18D-D77F-A248-B374-1388C9073E4C}"/>
              </a:ext>
            </a:extLst>
          </p:cNvPr>
          <p:cNvSpPr>
            <a:spLocks noGrp="1"/>
          </p:cNvSpPr>
          <p:nvPr>
            <p:ph idx="1"/>
          </p:nvPr>
        </p:nvSpPr>
        <p:spPr>
          <a:xfrm>
            <a:off x="1371600" y="2286000"/>
            <a:ext cx="9601200" cy="3886200"/>
          </a:xfrm>
        </p:spPr>
        <p:txBody>
          <a:bodyPr/>
          <a:lstStyle/>
          <a:p>
            <a:r>
              <a:rPr lang="fr-FR" dirty="0"/>
              <a:t>C’ est une </a:t>
            </a:r>
            <a:r>
              <a:rPr lang="fr-FR" b="1" u="sng" dirty="0"/>
              <a:t>manœuvre irréversible </a:t>
            </a:r>
            <a:r>
              <a:rPr lang="fr-FR" dirty="0"/>
              <a:t>!!</a:t>
            </a:r>
          </a:p>
          <a:p>
            <a:r>
              <a:rPr lang="fr-FR" dirty="0"/>
              <a:t>Tenir compte du Vent, de la Température, de l’ état du sol, de la charge</a:t>
            </a:r>
          </a:p>
          <a:p>
            <a:r>
              <a:rPr lang="fr-FR" dirty="0"/>
              <a:t>Préparation machine : compensateur, Volets, Radio, </a:t>
            </a:r>
            <a:r>
              <a:rPr lang="fr-FR" dirty="0" err="1"/>
              <a:t>réchauf</a:t>
            </a:r>
            <a:r>
              <a:rPr lang="fr-FR" dirty="0"/>
              <a:t> </a:t>
            </a:r>
            <a:r>
              <a:rPr lang="fr-FR" dirty="0" err="1"/>
              <a:t>carbu</a:t>
            </a:r>
            <a:r>
              <a:rPr lang="fr-FR" dirty="0"/>
              <a:t>, givrage, etc…</a:t>
            </a:r>
          </a:p>
          <a:p>
            <a:r>
              <a:rPr lang="fr-FR" dirty="0"/>
              <a:t>Guet de l'approche 1 à 2 mn car visibilité totale impossible, moteur non  totalement réduit pour ne pas encrasser les bougies</a:t>
            </a:r>
          </a:p>
          <a:p>
            <a:r>
              <a:rPr lang="fr-FR" dirty="0"/>
              <a:t>Alignement, repère au loin, si roulette avant, la soulager</a:t>
            </a:r>
          </a:p>
          <a:p>
            <a:r>
              <a:rPr lang="fr-FR" dirty="0"/>
              <a:t>En montagne, ce n'est pas l'avion qui monte, mais la piste qui descend,</a:t>
            </a:r>
          </a:p>
          <a:p>
            <a:r>
              <a:rPr lang="fr-FR" dirty="0"/>
              <a:t>Dégager rapidement l’axe de piste ( si possibilité de retour en baïonnette )</a:t>
            </a:r>
          </a:p>
          <a:p>
            <a:endParaRPr lang="fr-FR" dirty="0"/>
          </a:p>
        </p:txBody>
      </p:sp>
    </p:spTree>
    <p:extLst>
      <p:ext uri="{BB962C8B-B14F-4D97-AF65-F5344CB8AC3E}">
        <p14:creationId xmlns:p14="http://schemas.microsoft.com/office/powerpoint/2010/main" val="325852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00A0B-356C-F84D-9C98-5FAA395138DC}"/>
              </a:ext>
            </a:extLst>
          </p:cNvPr>
          <p:cNvSpPr>
            <a:spLocks noGrp="1"/>
          </p:cNvSpPr>
          <p:nvPr>
            <p:ph type="title"/>
          </p:nvPr>
        </p:nvSpPr>
        <p:spPr>
          <a:xfrm>
            <a:off x="1295400" y="262776"/>
            <a:ext cx="9601200" cy="936171"/>
          </a:xfrm>
        </p:spPr>
        <p:txBody>
          <a:bodyPr>
            <a:normAutofit/>
          </a:bodyPr>
          <a:lstStyle/>
          <a:p>
            <a:r>
              <a:rPr lang="fr-FR" dirty="0"/>
              <a:t>la Carte « </a:t>
            </a:r>
            <a:r>
              <a:rPr lang="fr-FR" dirty="0" err="1"/>
              <a:t>vac</a:t>
            </a:r>
            <a:r>
              <a:rPr lang="fr-FR" dirty="0"/>
              <a:t> » de </a:t>
            </a:r>
            <a:r>
              <a:rPr lang="fr-FR" dirty="0" err="1"/>
              <a:t>Cipières</a:t>
            </a:r>
            <a:r>
              <a:rPr lang="fr-FR" dirty="0"/>
              <a:t> :</a:t>
            </a:r>
          </a:p>
        </p:txBody>
      </p:sp>
      <p:pic>
        <p:nvPicPr>
          <p:cNvPr id="5" name="Espace réservé du contenu 4">
            <a:extLst>
              <a:ext uri="{FF2B5EF4-FFF2-40B4-BE49-F238E27FC236}">
                <a16:creationId xmlns:a16="http://schemas.microsoft.com/office/drawing/2014/main" id="{C9859992-981E-474F-AFA9-148FD9E8BF61}"/>
              </a:ext>
            </a:extLst>
          </p:cNvPr>
          <p:cNvPicPr>
            <a:picLocks noGrp="1" noChangeAspect="1"/>
          </p:cNvPicPr>
          <p:nvPr>
            <p:ph idx="1"/>
          </p:nvPr>
        </p:nvPicPr>
        <p:blipFill>
          <a:blip r:embed="rId2"/>
          <a:stretch>
            <a:fillRect/>
          </a:stretch>
        </p:blipFill>
        <p:spPr>
          <a:xfrm>
            <a:off x="1221986" y="816429"/>
            <a:ext cx="8552573" cy="6041572"/>
          </a:xfrm>
        </p:spPr>
      </p:pic>
    </p:spTree>
    <p:extLst>
      <p:ext uri="{BB962C8B-B14F-4D97-AF65-F5344CB8AC3E}">
        <p14:creationId xmlns:p14="http://schemas.microsoft.com/office/powerpoint/2010/main" val="182312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6D0EA-4741-5D49-8F3A-07D71244932A}"/>
              </a:ext>
            </a:extLst>
          </p:cNvPr>
          <p:cNvSpPr>
            <a:spLocks noGrp="1"/>
          </p:cNvSpPr>
          <p:nvPr>
            <p:ph type="title"/>
          </p:nvPr>
        </p:nvSpPr>
        <p:spPr/>
        <p:txBody>
          <a:bodyPr/>
          <a:lstStyle/>
          <a:p>
            <a:r>
              <a:rPr lang="fr-FR" dirty="0"/>
              <a:t>Historique</a:t>
            </a:r>
          </a:p>
        </p:txBody>
      </p:sp>
      <p:sp>
        <p:nvSpPr>
          <p:cNvPr id="3" name="Espace réservé du contenu 2">
            <a:extLst>
              <a:ext uri="{FF2B5EF4-FFF2-40B4-BE49-F238E27FC236}">
                <a16:creationId xmlns:a16="http://schemas.microsoft.com/office/drawing/2014/main" id="{A5676812-6C1E-5D4F-9823-443C0BFBAB03}"/>
              </a:ext>
            </a:extLst>
          </p:cNvPr>
          <p:cNvSpPr>
            <a:spLocks noGrp="1"/>
          </p:cNvSpPr>
          <p:nvPr>
            <p:ph idx="1"/>
          </p:nvPr>
        </p:nvSpPr>
        <p:spPr/>
        <p:txBody>
          <a:bodyPr>
            <a:normAutofit fontScale="85000" lnSpcReduction="20000"/>
          </a:bodyPr>
          <a:lstStyle/>
          <a:p>
            <a:r>
              <a:rPr lang="fr-FR" dirty="0"/>
              <a:t>Depuis 1908, des pilotes de renom ont posé en montagne (Puy de Dôme), MERMOZ  en 1929 en Argentine et au Chili, en 1952 Hermann GEIGER au KANDER, 1960 Henri GIRAUD  au MONT BLANC</a:t>
            </a:r>
          </a:p>
          <a:p>
            <a:r>
              <a:rPr lang="fr-FR" dirty="0"/>
              <a:t>Créée en 1973, l’Association Française des Pilotes de Montagne regroupe 700 pilotes d’avion en 2010.</a:t>
            </a:r>
          </a:p>
          <a:p>
            <a:r>
              <a:rPr lang="fr-FR" dirty="0"/>
              <a:t>En collaboration avec l’AFPM, la FFPLUM a créé le Pôle National du Vol en Montagne afin de former et encadrer les pilotes ULM dans cette discipline.</a:t>
            </a:r>
          </a:p>
          <a:p>
            <a:r>
              <a:rPr lang="fr-FR" dirty="0"/>
              <a:t>Concernant les pilotes ULM il n’y a pas de ‘’qualification montagne’’ comme pour les pilotes avion, mais l’octroi d’un label qui confirme qu’une formation a bien été suivie avec succès dans un centre de formation du PNVM.</a:t>
            </a:r>
          </a:p>
          <a:p>
            <a:r>
              <a:rPr lang="fr-FR" dirty="0"/>
              <a:t>Nous avons ainsi pour les Alpes un centre de formation à Gap-Tallard avec son instructeur Paul PRUDENT, et des référents  tels que Pierre SIBILIA et Daniel PECHARD basés à Fayence. </a:t>
            </a:r>
          </a:p>
          <a:p>
            <a:pPr lvl="1"/>
            <a:r>
              <a:rPr lang="fr-FR" dirty="0"/>
              <a:t>Nous pourrons communiquer adresses et N° de tél. pour ceux qui seraient intéressés.   </a:t>
            </a:r>
          </a:p>
          <a:p>
            <a:endParaRPr lang="fr-FR" dirty="0"/>
          </a:p>
        </p:txBody>
      </p:sp>
    </p:spTree>
    <p:extLst>
      <p:ext uri="{BB962C8B-B14F-4D97-AF65-F5344CB8AC3E}">
        <p14:creationId xmlns:p14="http://schemas.microsoft.com/office/powerpoint/2010/main" val="40061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8CA9A-D1B8-4F44-AE51-8A4304FEE755}"/>
              </a:ext>
            </a:extLst>
          </p:cNvPr>
          <p:cNvSpPr>
            <a:spLocks noGrp="1"/>
          </p:cNvSpPr>
          <p:nvPr>
            <p:ph type="title"/>
          </p:nvPr>
        </p:nvSpPr>
        <p:spPr>
          <a:xfrm>
            <a:off x="1371600" y="685800"/>
            <a:ext cx="9601200" cy="892629"/>
          </a:xfrm>
        </p:spPr>
        <p:txBody>
          <a:bodyPr/>
          <a:lstStyle/>
          <a:p>
            <a:r>
              <a:rPr lang="fr-FR" dirty="0"/>
              <a:t>Conclusions  sur le vol en montagne</a:t>
            </a:r>
          </a:p>
        </p:txBody>
      </p:sp>
      <p:sp>
        <p:nvSpPr>
          <p:cNvPr id="3" name="Espace réservé du contenu 2">
            <a:extLst>
              <a:ext uri="{FF2B5EF4-FFF2-40B4-BE49-F238E27FC236}">
                <a16:creationId xmlns:a16="http://schemas.microsoft.com/office/drawing/2014/main" id="{3069B5CC-55EC-DD4D-93BE-0262291E269B}"/>
              </a:ext>
            </a:extLst>
          </p:cNvPr>
          <p:cNvSpPr>
            <a:spLocks noGrp="1"/>
          </p:cNvSpPr>
          <p:nvPr>
            <p:ph idx="1"/>
          </p:nvPr>
        </p:nvSpPr>
        <p:spPr>
          <a:xfrm>
            <a:off x="1371600" y="2286000"/>
            <a:ext cx="9601200" cy="3886200"/>
          </a:xfrm>
        </p:spPr>
        <p:txBody>
          <a:bodyPr>
            <a:normAutofit fontScale="92500" lnSpcReduction="10000"/>
          </a:bodyPr>
          <a:lstStyle/>
          <a:p>
            <a:r>
              <a:rPr lang="fr-FR" dirty="0"/>
              <a:t>La Masse d’air :</a:t>
            </a:r>
          </a:p>
          <a:p>
            <a:pPr lvl="1"/>
            <a:r>
              <a:rPr lang="fr-FR" dirty="0"/>
              <a:t>En altitude la densité et la température diminuent</a:t>
            </a:r>
          </a:p>
          <a:p>
            <a:pPr lvl="1"/>
            <a:r>
              <a:rPr lang="fr-FR" dirty="0"/>
              <a:t>Il faut compter une perte de puissance du moteur de 10 % par 3000 </a:t>
            </a:r>
            <a:r>
              <a:rPr lang="fr-FR" dirty="0" err="1"/>
              <a:t>ft</a:t>
            </a:r>
            <a:endParaRPr lang="fr-FR" dirty="0"/>
          </a:p>
          <a:p>
            <a:r>
              <a:rPr lang="fr-FR" dirty="0"/>
              <a:t>Vitesse de décrochage et finesse max inchangées</a:t>
            </a:r>
          </a:p>
          <a:p>
            <a:r>
              <a:rPr lang="fr-FR" dirty="0"/>
              <a:t>Le rayon de virage augmente, la distance d’</a:t>
            </a:r>
            <a:r>
              <a:rPr lang="fr-FR" dirty="0" err="1"/>
              <a:t>attérro</a:t>
            </a:r>
            <a:r>
              <a:rPr lang="fr-FR" dirty="0"/>
              <a:t> également (+ 30% à 9000ft)</a:t>
            </a:r>
          </a:p>
          <a:p>
            <a:r>
              <a:rPr lang="fr-FR" dirty="0"/>
              <a:t>Décollage  : + 5% tous les 3000 </a:t>
            </a:r>
            <a:r>
              <a:rPr lang="fr-FR" dirty="0" err="1"/>
              <a:t>ft</a:t>
            </a:r>
            <a:r>
              <a:rPr lang="fr-FR" dirty="0"/>
              <a:t> pour la distance</a:t>
            </a:r>
            <a:br>
              <a:rPr lang="fr-FR" dirty="0"/>
            </a:br>
            <a:endParaRPr lang="fr-FR" dirty="0"/>
          </a:p>
          <a:p>
            <a:r>
              <a:rPr lang="fr-FR" dirty="0"/>
              <a:t>Le pilote de montagne doit être bon dans les manœuvres, réactif, observateur, rigoureux et modeste</a:t>
            </a:r>
            <a:br>
              <a:rPr lang="fr-FR" dirty="0"/>
            </a:br>
            <a:endParaRPr lang="fr-FR" dirty="0"/>
          </a:p>
          <a:p>
            <a:r>
              <a:rPr lang="fr-FR" b="1" dirty="0"/>
              <a:t>ET il faut SAVOIR RENONCER</a:t>
            </a:r>
            <a:endParaRPr lang="fr-FR" dirty="0"/>
          </a:p>
          <a:p>
            <a:endParaRPr lang="fr-FR" dirty="0"/>
          </a:p>
        </p:txBody>
      </p:sp>
    </p:spTree>
    <p:extLst>
      <p:ext uri="{BB962C8B-B14F-4D97-AF65-F5344CB8AC3E}">
        <p14:creationId xmlns:p14="http://schemas.microsoft.com/office/powerpoint/2010/main" val="332793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BAF62-47E0-8C4D-B505-3905C22A14E9}"/>
              </a:ext>
            </a:extLst>
          </p:cNvPr>
          <p:cNvSpPr>
            <a:spLocks noGrp="1"/>
          </p:cNvSpPr>
          <p:nvPr>
            <p:ph type="title"/>
          </p:nvPr>
        </p:nvSpPr>
        <p:spPr>
          <a:xfrm>
            <a:off x="1295400" y="2525485"/>
            <a:ext cx="9601200" cy="1485900"/>
          </a:xfrm>
        </p:spPr>
        <p:txBody>
          <a:bodyPr/>
          <a:lstStyle/>
          <a:p>
            <a:pPr algn="ctr"/>
            <a:r>
              <a:rPr lang="fr-FR" dirty="0"/>
              <a:t>Questions ?</a:t>
            </a:r>
          </a:p>
        </p:txBody>
      </p:sp>
    </p:spTree>
    <p:extLst>
      <p:ext uri="{BB962C8B-B14F-4D97-AF65-F5344CB8AC3E}">
        <p14:creationId xmlns:p14="http://schemas.microsoft.com/office/powerpoint/2010/main" val="6461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B994B-207A-E24A-936D-88F4547912CC}"/>
              </a:ext>
            </a:extLst>
          </p:cNvPr>
          <p:cNvSpPr>
            <a:spLocks noGrp="1"/>
          </p:cNvSpPr>
          <p:nvPr>
            <p:ph type="title"/>
          </p:nvPr>
        </p:nvSpPr>
        <p:spPr/>
        <p:txBody>
          <a:bodyPr/>
          <a:lstStyle/>
          <a:p>
            <a:r>
              <a:rPr lang="fr-FR" dirty="0"/>
              <a:t>Voler en Montagne</a:t>
            </a:r>
          </a:p>
        </p:txBody>
      </p:sp>
      <p:sp>
        <p:nvSpPr>
          <p:cNvPr id="3" name="Espace réservé du contenu 2">
            <a:extLst>
              <a:ext uri="{FF2B5EF4-FFF2-40B4-BE49-F238E27FC236}">
                <a16:creationId xmlns:a16="http://schemas.microsoft.com/office/drawing/2014/main" id="{272372E1-9177-0A4D-8134-79244B0F3606}"/>
              </a:ext>
            </a:extLst>
          </p:cNvPr>
          <p:cNvSpPr>
            <a:spLocks noGrp="1"/>
          </p:cNvSpPr>
          <p:nvPr>
            <p:ph idx="1"/>
          </p:nvPr>
        </p:nvSpPr>
        <p:spPr/>
        <p:txBody>
          <a:bodyPr>
            <a:normAutofit lnSpcReduction="10000"/>
          </a:bodyPr>
          <a:lstStyle/>
          <a:p>
            <a:r>
              <a:rPr lang="fr-FR" dirty="0"/>
              <a:t>Voler en montagne c’est renouer avec l’essence même du plaisir de voler sous plusieurs aspects :</a:t>
            </a:r>
          </a:p>
          <a:p>
            <a:pPr lvl="1"/>
            <a:r>
              <a:rPr lang="fr-FR" dirty="0"/>
              <a:t>plaisir des yeux d’abord, la montagne se révélant différente à chaque saison</a:t>
            </a:r>
          </a:p>
          <a:p>
            <a:pPr lvl="1"/>
            <a:r>
              <a:rPr lang="fr-FR" dirty="0"/>
              <a:t> occasion de tester ses capacités de jugement, apprécier l’aérologie en approche (la météo ne dit pas tout), se concentrer sur la tenue des paramètres en finale, rencontrer des passionné(e)s. </a:t>
            </a:r>
          </a:p>
          <a:p>
            <a:pPr lvl="1"/>
            <a:r>
              <a:rPr lang="fr-FR" dirty="0"/>
              <a:t>C’est un domaine exigeant que chacun peut aborder à son niveau, de la simple balade au-dessus du relief jusqu’au posé sur glacier la marge de progression est vaste.</a:t>
            </a:r>
          </a:p>
          <a:p>
            <a:pPr lvl="1"/>
            <a:r>
              <a:rPr lang="fr-FR" dirty="0"/>
              <a:t>C’est une école d’humilité, mon instructeur (plus de 20 000 h.) me disait récemment : ‘’La montagne c’est savoir renoncer ‘’.</a:t>
            </a:r>
          </a:p>
          <a:p>
            <a:endParaRPr lang="fr-FR" dirty="0"/>
          </a:p>
        </p:txBody>
      </p:sp>
    </p:spTree>
    <p:extLst>
      <p:ext uri="{BB962C8B-B14F-4D97-AF65-F5344CB8AC3E}">
        <p14:creationId xmlns:p14="http://schemas.microsoft.com/office/powerpoint/2010/main" val="254001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33F52-E833-C244-AE6D-8F3F4C636127}"/>
              </a:ext>
            </a:extLst>
          </p:cNvPr>
          <p:cNvSpPr>
            <a:spLocks noGrp="1"/>
          </p:cNvSpPr>
          <p:nvPr>
            <p:ph type="title"/>
          </p:nvPr>
        </p:nvSpPr>
        <p:spPr/>
        <p:txBody>
          <a:bodyPr/>
          <a:lstStyle/>
          <a:p>
            <a:r>
              <a:rPr lang="fr-FR" dirty="0"/>
              <a:t>Les Terrains – Altiports et </a:t>
            </a:r>
            <a:r>
              <a:rPr lang="fr-FR" dirty="0" err="1"/>
              <a:t>Altisurfaces</a:t>
            </a:r>
            <a:endParaRPr lang="fr-FR" dirty="0"/>
          </a:p>
        </p:txBody>
      </p:sp>
      <p:sp>
        <p:nvSpPr>
          <p:cNvPr id="3" name="Espace réservé du contenu 2">
            <a:extLst>
              <a:ext uri="{FF2B5EF4-FFF2-40B4-BE49-F238E27FC236}">
                <a16:creationId xmlns:a16="http://schemas.microsoft.com/office/drawing/2014/main" id="{A0DDCA30-449B-FA4F-8B9D-B3EE668DC59A}"/>
              </a:ext>
            </a:extLst>
          </p:cNvPr>
          <p:cNvSpPr>
            <a:spLocks noGrp="1"/>
          </p:cNvSpPr>
          <p:nvPr>
            <p:ph idx="1"/>
          </p:nvPr>
        </p:nvSpPr>
        <p:spPr/>
        <p:txBody>
          <a:bodyPr>
            <a:normAutofit fontScale="92500" lnSpcReduction="20000"/>
          </a:bodyPr>
          <a:lstStyle/>
          <a:p>
            <a:r>
              <a:rPr lang="fr-FR" dirty="0"/>
              <a:t>Il y a en France 7 </a:t>
            </a:r>
            <a:r>
              <a:rPr lang="fr-FR" sz="2200" b="1" dirty="0"/>
              <a:t>Altiports</a:t>
            </a:r>
            <a:r>
              <a:rPr lang="fr-FR" dirty="0"/>
              <a:t> : Courchevel, </a:t>
            </a:r>
            <a:r>
              <a:rPr lang="fr-FR" dirty="0" err="1"/>
              <a:t>Meribel</a:t>
            </a:r>
            <a:r>
              <a:rPr lang="fr-FR" dirty="0"/>
              <a:t>, </a:t>
            </a:r>
            <a:r>
              <a:rPr lang="fr-FR" dirty="0" err="1"/>
              <a:t>Megéve</a:t>
            </a:r>
            <a:r>
              <a:rPr lang="fr-FR" dirty="0"/>
              <a:t>, Alpes d'Huez, </a:t>
            </a:r>
            <a:r>
              <a:rPr lang="fr-FR" dirty="0" err="1"/>
              <a:t>Corlier</a:t>
            </a:r>
            <a:r>
              <a:rPr lang="fr-FR" dirty="0"/>
              <a:t>, </a:t>
            </a:r>
            <a:r>
              <a:rPr lang="fr-FR" dirty="0" err="1"/>
              <a:t>Peyresourde</a:t>
            </a:r>
            <a:r>
              <a:rPr lang="fr-FR" dirty="0"/>
              <a:t>, La Motte </a:t>
            </a:r>
            <a:r>
              <a:rPr lang="fr-FR" dirty="0" err="1"/>
              <a:t>Chalançon</a:t>
            </a:r>
            <a:endParaRPr lang="fr-FR" dirty="0"/>
          </a:p>
          <a:p>
            <a:r>
              <a:rPr lang="fr-FR" dirty="0"/>
              <a:t>Aménagés pour le transport, réservés aux pilotes satisfaisant aux conditions définies par le chef de district avec :</a:t>
            </a:r>
          </a:p>
          <a:p>
            <a:pPr lvl="1"/>
            <a:r>
              <a:rPr lang="fr-FR" dirty="0"/>
              <a:t>qualification montagne et formation de site (VAC)</a:t>
            </a:r>
          </a:p>
          <a:p>
            <a:r>
              <a:rPr lang="fr-FR" dirty="0"/>
              <a:t>Et  on trouve un grand nombre d’</a:t>
            </a:r>
            <a:r>
              <a:rPr lang="fr-FR" sz="2200" b="1" dirty="0" err="1"/>
              <a:t>Altisurfaces</a:t>
            </a:r>
            <a:r>
              <a:rPr lang="fr-FR" dirty="0"/>
              <a:t> désignées par leur code </a:t>
            </a:r>
            <a:r>
              <a:rPr lang="fr-FR" dirty="0" err="1"/>
              <a:t>LFxxyy</a:t>
            </a:r>
            <a:r>
              <a:rPr lang="fr-FR" dirty="0"/>
              <a:t> ( xx = département, </a:t>
            </a:r>
            <a:r>
              <a:rPr lang="fr-FR" dirty="0" err="1"/>
              <a:t>yy</a:t>
            </a:r>
            <a:r>
              <a:rPr lang="fr-FR" dirty="0"/>
              <a:t> = N° de la plateforme ) :  pour un Usage de transport ou de travail, qualifications de montagne ou de site, non commercial</a:t>
            </a:r>
          </a:p>
          <a:p>
            <a:r>
              <a:rPr lang="fr-FR" dirty="0"/>
              <a:t>Ces pistes sont autorisées par Arrêté Préfectoral, sol naturel ou enneigé, Agrément du propriétaire (site AIP ou SIA)</a:t>
            </a:r>
          </a:p>
          <a:p>
            <a:r>
              <a:rPr lang="fr-FR" dirty="0"/>
              <a:t>VAC disponible sur AFPM et PNVM ( accessible aux membres de l’AFPM )</a:t>
            </a:r>
          </a:p>
          <a:p>
            <a:pPr lvl="1"/>
            <a:r>
              <a:rPr lang="fr-FR" dirty="0" err="1"/>
              <a:t>Cipiéres</a:t>
            </a:r>
            <a:r>
              <a:rPr lang="fr-FR" dirty="0"/>
              <a:t> c ’ est LF0652</a:t>
            </a:r>
          </a:p>
        </p:txBody>
      </p:sp>
    </p:spTree>
    <p:extLst>
      <p:ext uri="{BB962C8B-B14F-4D97-AF65-F5344CB8AC3E}">
        <p14:creationId xmlns:p14="http://schemas.microsoft.com/office/powerpoint/2010/main" val="393524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00A0B-356C-F84D-9C98-5FAA395138DC}"/>
              </a:ext>
            </a:extLst>
          </p:cNvPr>
          <p:cNvSpPr>
            <a:spLocks noGrp="1"/>
          </p:cNvSpPr>
          <p:nvPr>
            <p:ph type="title"/>
          </p:nvPr>
        </p:nvSpPr>
        <p:spPr>
          <a:xfrm>
            <a:off x="1295400" y="262776"/>
            <a:ext cx="9601200" cy="936171"/>
          </a:xfrm>
        </p:spPr>
        <p:txBody>
          <a:bodyPr>
            <a:normAutofit fontScale="90000"/>
          </a:bodyPr>
          <a:lstStyle/>
          <a:p>
            <a:r>
              <a:rPr lang="fr-FR" dirty="0"/>
              <a:t>Atterrissage ex.:  la Carte « </a:t>
            </a:r>
            <a:r>
              <a:rPr lang="fr-FR" dirty="0" err="1"/>
              <a:t>vac</a:t>
            </a:r>
            <a:r>
              <a:rPr lang="fr-FR" dirty="0"/>
              <a:t> » de </a:t>
            </a:r>
            <a:r>
              <a:rPr lang="fr-FR" dirty="0" err="1"/>
              <a:t>Cipières</a:t>
            </a:r>
            <a:endParaRPr lang="fr-FR" dirty="0"/>
          </a:p>
        </p:txBody>
      </p:sp>
      <p:pic>
        <p:nvPicPr>
          <p:cNvPr id="5" name="Espace réservé du contenu 4">
            <a:extLst>
              <a:ext uri="{FF2B5EF4-FFF2-40B4-BE49-F238E27FC236}">
                <a16:creationId xmlns:a16="http://schemas.microsoft.com/office/drawing/2014/main" id="{C9859992-981E-474F-AFA9-148FD9E8BF61}"/>
              </a:ext>
            </a:extLst>
          </p:cNvPr>
          <p:cNvPicPr>
            <a:picLocks noGrp="1" noChangeAspect="1"/>
          </p:cNvPicPr>
          <p:nvPr>
            <p:ph idx="1"/>
          </p:nvPr>
        </p:nvPicPr>
        <p:blipFill>
          <a:blip r:embed="rId2"/>
          <a:stretch>
            <a:fillRect/>
          </a:stretch>
        </p:blipFill>
        <p:spPr>
          <a:xfrm>
            <a:off x="1221986" y="816429"/>
            <a:ext cx="8552573" cy="6041572"/>
          </a:xfrm>
        </p:spPr>
      </p:pic>
    </p:spTree>
    <p:extLst>
      <p:ext uri="{BB962C8B-B14F-4D97-AF65-F5344CB8AC3E}">
        <p14:creationId xmlns:p14="http://schemas.microsoft.com/office/powerpoint/2010/main" val="39369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08095C-F406-6F43-8CDB-AD12E9CBCBB1}"/>
              </a:ext>
            </a:extLst>
          </p:cNvPr>
          <p:cNvSpPr>
            <a:spLocks noGrp="1"/>
          </p:cNvSpPr>
          <p:nvPr>
            <p:ph type="title"/>
          </p:nvPr>
        </p:nvSpPr>
        <p:spPr>
          <a:xfrm>
            <a:off x="1371600" y="685800"/>
            <a:ext cx="9601200" cy="1099457"/>
          </a:xfrm>
        </p:spPr>
        <p:txBody>
          <a:bodyPr>
            <a:normAutofit fontScale="90000"/>
          </a:bodyPr>
          <a:lstStyle/>
          <a:p>
            <a:r>
              <a:rPr lang="fr-FR" dirty="0" err="1"/>
              <a:t>Video</a:t>
            </a:r>
            <a:r>
              <a:rPr lang="fr-FR" dirty="0"/>
              <a:t> du tour de Piste de </a:t>
            </a:r>
            <a:r>
              <a:rPr lang="fr-FR" dirty="0" err="1"/>
              <a:t>Cipières</a:t>
            </a:r>
            <a:br>
              <a:rPr lang="fr-FR" dirty="0"/>
            </a:br>
            <a:r>
              <a:rPr lang="fr-FR" dirty="0"/>
              <a:t>LF0652</a:t>
            </a:r>
          </a:p>
        </p:txBody>
      </p:sp>
      <p:sp>
        <p:nvSpPr>
          <p:cNvPr id="3" name="Espace réservé du contenu 2">
            <a:extLst>
              <a:ext uri="{FF2B5EF4-FFF2-40B4-BE49-F238E27FC236}">
                <a16:creationId xmlns:a16="http://schemas.microsoft.com/office/drawing/2014/main" id="{9C527E8A-3E72-BC4D-806A-9DD37F2A23C1}"/>
              </a:ext>
            </a:extLst>
          </p:cNvPr>
          <p:cNvSpPr>
            <a:spLocks noGrp="1"/>
          </p:cNvSpPr>
          <p:nvPr>
            <p:ph idx="1"/>
          </p:nvPr>
        </p:nvSpPr>
        <p:spPr/>
        <p:txBody>
          <a:bodyPr/>
          <a:lstStyle/>
          <a:p>
            <a:r>
              <a:rPr lang="fr-FR" dirty="0">
                <a:hlinkClick r:id="rId2"/>
              </a:rPr>
              <a:t>https://www.youtube.com/watch?v=2h3VoTTcjRI</a:t>
            </a:r>
            <a:endParaRPr lang="fr-FR" dirty="0"/>
          </a:p>
          <a:p>
            <a:endParaRPr lang="fr-FR" dirty="0"/>
          </a:p>
          <a:p>
            <a:r>
              <a:rPr lang="fr-FR" dirty="0"/>
              <a:t>Timing </a:t>
            </a:r>
          </a:p>
          <a:p>
            <a:pPr lvl="1"/>
            <a:r>
              <a:rPr lang="fr-FR" dirty="0"/>
              <a:t>0 à 1.00. </a:t>
            </a:r>
            <a:r>
              <a:rPr lang="fr-FR" dirty="0" err="1"/>
              <a:t>Decollage</a:t>
            </a:r>
            <a:r>
              <a:rPr lang="fr-FR" dirty="0"/>
              <a:t> sur la 27</a:t>
            </a:r>
          </a:p>
          <a:p>
            <a:pPr lvl="1"/>
            <a:r>
              <a:rPr lang="fr-FR" dirty="0"/>
              <a:t>1.40 Début Vent </a:t>
            </a:r>
            <a:r>
              <a:rPr lang="fr-FR" dirty="0" err="1"/>
              <a:t>Arriere</a:t>
            </a:r>
            <a:r>
              <a:rPr lang="fr-FR" dirty="0"/>
              <a:t> pour la 09 , fin </a:t>
            </a:r>
            <a:r>
              <a:rPr lang="fr-FR" dirty="0" err="1"/>
              <a:t>attero</a:t>
            </a:r>
            <a:r>
              <a:rPr lang="fr-FR" dirty="0"/>
              <a:t> à 2.33</a:t>
            </a:r>
          </a:p>
          <a:p>
            <a:pPr lvl="1"/>
            <a:endParaRPr lang="fr-FR" dirty="0"/>
          </a:p>
          <a:p>
            <a:pPr lvl="1"/>
            <a:endParaRPr lang="fr-FR" dirty="0"/>
          </a:p>
          <a:p>
            <a:pPr marL="530352" lvl="1" indent="0">
              <a:buNone/>
            </a:pPr>
            <a:r>
              <a:rPr lang="fr-FR" dirty="0" err="1"/>
              <a:t>Video</a:t>
            </a:r>
            <a:r>
              <a:rPr lang="fr-FR" dirty="0"/>
              <a:t> de Patrick </a:t>
            </a:r>
            <a:r>
              <a:rPr lang="fr-FR" dirty="0" err="1"/>
              <a:t>Peyruchat</a:t>
            </a:r>
            <a:r>
              <a:rPr lang="fr-FR" dirty="0"/>
              <a:t> / </a:t>
            </a:r>
            <a:r>
              <a:rPr lang="fr-FR" dirty="0" err="1"/>
              <a:t>Zenair</a:t>
            </a:r>
            <a:r>
              <a:rPr lang="fr-FR" dirty="0"/>
              <a:t> 601</a:t>
            </a:r>
          </a:p>
        </p:txBody>
      </p:sp>
    </p:spTree>
    <p:extLst>
      <p:ext uri="{BB962C8B-B14F-4D97-AF65-F5344CB8AC3E}">
        <p14:creationId xmlns:p14="http://schemas.microsoft.com/office/powerpoint/2010/main" val="146987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E4660-DA5E-AA41-83AA-76FAA5A08016}"/>
              </a:ext>
            </a:extLst>
          </p:cNvPr>
          <p:cNvSpPr>
            <a:spLocks noGrp="1"/>
          </p:cNvSpPr>
          <p:nvPr>
            <p:ph type="title"/>
          </p:nvPr>
        </p:nvSpPr>
        <p:spPr/>
        <p:txBody>
          <a:bodyPr/>
          <a:lstStyle/>
          <a:p>
            <a:r>
              <a:rPr lang="fr-FR" dirty="0"/>
              <a:t>La formation</a:t>
            </a:r>
          </a:p>
        </p:txBody>
      </p:sp>
      <p:sp>
        <p:nvSpPr>
          <p:cNvPr id="3" name="Espace réservé du contenu 2">
            <a:extLst>
              <a:ext uri="{FF2B5EF4-FFF2-40B4-BE49-F238E27FC236}">
                <a16:creationId xmlns:a16="http://schemas.microsoft.com/office/drawing/2014/main" id="{BFF378A3-E327-354F-8604-EF47BB5E2547}"/>
              </a:ext>
            </a:extLst>
          </p:cNvPr>
          <p:cNvSpPr>
            <a:spLocks noGrp="1"/>
          </p:cNvSpPr>
          <p:nvPr>
            <p:ph idx="1"/>
          </p:nvPr>
        </p:nvSpPr>
        <p:spPr/>
        <p:txBody>
          <a:bodyPr/>
          <a:lstStyle/>
          <a:p>
            <a:r>
              <a:rPr lang="fr-FR" dirty="0"/>
              <a:t>Suivre les cours théoriques et pratiques du PNVM est indispensable.</a:t>
            </a:r>
          </a:p>
          <a:p>
            <a:r>
              <a:rPr lang="fr-FR" dirty="0"/>
              <a:t>Si passager : avoir déjà posé sur ce site</a:t>
            </a:r>
          </a:p>
          <a:p>
            <a:r>
              <a:rPr lang="fr-FR" dirty="0"/>
              <a:t>Instructeur Montagne : Il doit suivre une formation dans un organisme agréé avec épreuve finale</a:t>
            </a:r>
          </a:p>
          <a:p>
            <a:endParaRPr lang="fr-FR" dirty="0"/>
          </a:p>
        </p:txBody>
      </p:sp>
    </p:spTree>
    <p:extLst>
      <p:ext uri="{BB962C8B-B14F-4D97-AF65-F5344CB8AC3E}">
        <p14:creationId xmlns:p14="http://schemas.microsoft.com/office/powerpoint/2010/main" val="360413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AE295-F557-1447-8C3B-9823BA00EC34}"/>
              </a:ext>
            </a:extLst>
          </p:cNvPr>
          <p:cNvSpPr>
            <a:spLocks noGrp="1"/>
          </p:cNvSpPr>
          <p:nvPr>
            <p:ph type="title"/>
          </p:nvPr>
        </p:nvSpPr>
        <p:spPr/>
        <p:txBody>
          <a:bodyPr/>
          <a:lstStyle/>
          <a:p>
            <a:r>
              <a:rPr lang="fr-FR" dirty="0"/>
              <a:t>Type de Machines ?</a:t>
            </a:r>
          </a:p>
        </p:txBody>
      </p:sp>
      <p:sp>
        <p:nvSpPr>
          <p:cNvPr id="3" name="Espace réservé du contenu 2">
            <a:extLst>
              <a:ext uri="{FF2B5EF4-FFF2-40B4-BE49-F238E27FC236}">
                <a16:creationId xmlns:a16="http://schemas.microsoft.com/office/drawing/2014/main" id="{1DE61B9D-B626-1C45-8537-34B86F91993B}"/>
              </a:ext>
            </a:extLst>
          </p:cNvPr>
          <p:cNvSpPr>
            <a:spLocks noGrp="1"/>
          </p:cNvSpPr>
          <p:nvPr>
            <p:ph idx="1"/>
          </p:nvPr>
        </p:nvSpPr>
        <p:spPr>
          <a:xfrm>
            <a:off x="1371600" y="3919376"/>
            <a:ext cx="9601200" cy="3581400"/>
          </a:xfrm>
        </p:spPr>
        <p:txBody>
          <a:bodyPr/>
          <a:lstStyle/>
          <a:p>
            <a:r>
              <a:rPr lang="fr-FR" dirty="0"/>
              <a:t>En ULM 3 axes, il est préférable de privilégier les appareils aux caractéristiques STOL, souvent à ailes hautes avec train d’atterrissage fixe et pneus à basse pression certains s’équipent de </a:t>
            </a:r>
            <a:r>
              <a:rPr lang="fr-FR" dirty="0" err="1"/>
              <a:t>Beringer</a:t>
            </a:r>
            <a:r>
              <a:rPr lang="fr-FR" dirty="0"/>
              <a:t> mais c’est plus cher.</a:t>
            </a:r>
          </a:p>
          <a:p>
            <a:r>
              <a:rPr lang="fr-FR" dirty="0"/>
              <a:t>Ceci dit, des pilotes expérimentés sont venus poser à </a:t>
            </a:r>
            <a:r>
              <a:rPr lang="fr-FR" dirty="0" err="1"/>
              <a:t>Cipières</a:t>
            </a:r>
            <a:r>
              <a:rPr lang="fr-FR" dirty="0"/>
              <a:t> en MCR ( mais c’est assez rare - </a:t>
            </a:r>
            <a:r>
              <a:rPr lang="fr-FR" dirty="0" err="1"/>
              <a:t>NdDH</a:t>
            </a:r>
            <a:r>
              <a:rPr lang="fr-FR" dirty="0"/>
              <a:t>)</a:t>
            </a:r>
          </a:p>
        </p:txBody>
      </p:sp>
      <p:pic>
        <p:nvPicPr>
          <p:cNvPr id="5" name="Image 4">
            <a:extLst>
              <a:ext uri="{FF2B5EF4-FFF2-40B4-BE49-F238E27FC236}">
                <a16:creationId xmlns:a16="http://schemas.microsoft.com/office/drawing/2014/main" id="{3D85A56F-A87C-E84E-B888-FF08CE2BDF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44343" y="908957"/>
            <a:ext cx="4180114" cy="2896120"/>
          </a:xfrm>
          <a:prstGeom prst="rect">
            <a:avLst/>
          </a:prstGeom>
        </p:spPr>
      </p:pic>
    </p:spTree>
    <p:extLst>
      <p:ext uri="{BB962C8B-B14F-4D97-AF65-F5344CB8AC3E}">
        <p14:creationId xmlns:p14="http://schemas.microsoft.com/office/powerpoint/2010/main" val="85927294"/>
      </p:ext>
    </p:extLst>
  </p:cSld>
  <p:clrMapOvr>
    <a:masterClrMapping/>
  </p:clrMapOvr>
</p:sld>
</file>

<file path=ppt/theme/theme1.xml><?xml version="1.0" encoding="utf-8"?>
<a:theme xmlns:a="http://schemas.openxmlformats.org/drawingml/2006/main" name="Cadr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Cadrage</Template>
  <TotalTime>241</TotalTime>
  <Words>2411</Words>
  <Application>Microsoft Macintosh PowerPoint</Application>
  <PresentationFormat>Grand écran</PresentationFormat>
  <Paragraphs>190</Paragraphs>
  <Slides>31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31</vt:i4>
      </vt:variant>
    </vt:vector>
  </HeadingPairs>
  <TitlesOfParts>
    <vt:vector size="34" baseType="lpstr">
      <vt:lpstr>Franklin Gothic Book</vt:lpstr>
      <vt:lpstr>Symbol</vt:lpstr>
      <vt:lpstr>Cadrage</vt:lpstr>
      <vt:lpstr>VOL MONTAGNE</vt:lpstr>
      <vt:lpstr>Introduction</vt:lpstr>
      <vt:lpstr>Historique</vt:lpstr>
      <vt:lpstr>Voler en Montagne</vt:lpstr>
      <vt:lpstr>Les Terrains – Altiports et Altisurfaces</vt:lpstr>
      <vt:lpstr>Atterrissage ex.:  la Carte « vac » de Cipières</vt:lpstr>
      <vt:lpstr>Video du tour de Piste de Cipières LF0652</vt:lpstr>
      <vt:lpstr>La formation</vt:lpstr>
      <vt:lpstr>Type de Machines ?</vt:lpstr>
      <vt:lpstr>Quelle Météo ?</vt:lpstr>
      <vt:lpstr>Préparation du vol</vt:lpstr>
      <vt:lpstr>L’ équipement des passagers</vt:lpstr>
      <vt:lpstr>La radio</vt:lpstr>
      <vt:lpstr>Le décollage</vt:lpstr>
      <vt:lpstr>En Vol</vt:lpstr>
      <vt:lpstr>Note sur les rapaces </vt:lpstr>
      <vt:lpstr>Le Tour de Piste  Montagne :</vt:lpstr>
      <vt:lpstr>Procédure type du PNVM ( Pôle Montagne ) </vt:lpstr>
      <vt:lpstr>Reconnaissance Haute</vt:lpstr>
      <vt:lpstr>Reconnaissance Basse</vt:lpstr>
      <vt:lpstr>Passage Bas</vt:lpstr>
      <vt:lpstr>Eloignement et Vent Arrière</vt:lpstr>
      <vt:lpstr>BASE</vt:lpstr>
      <vt:lpstr>Méthode pour intercepter  le bon plan de descente   et pour le conserver</vt:lpstr>
      <vt:lpstr>FINALE</vt:lpstr>
      <vt:lpstr>ARRONDI</vt:lpstr>
      <vt:lpstr>PLATE FORME</vt:lpstr>
      <vt:lpstr>DECOLLAGE</vt:lpstr>
      <vt:lpstr>la Carte « vac » de Cipières :</vt:lpstr>
      <vt:lpstr>Conclusions  sur le vol en montagne</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 MONTAGNE</dc:title>
  <dc:creator>Dominique HOK</dc:creator>
  <cp:lastModifiedBy>Dominique HOK</cp:lastModifiedBy>
  <cp:revision>38</cp:revision>
  <dcterms:created xsi:type="dcterms:W3CDTF">2020-04-19T17:45:03Z</dcterms:created>
  <dcterms:modified xsi:type="dcterms:W3CDTF">2020-04-20T09:35:18Z</dcterms:modified>
</cp:coreProperties>
</file>